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466" r:id="rId3"/>
    <p:sldId id="265" r:id="rId4"/>
    <p:sldId id="266" r:id="rId5"/>
    <p:sldId id="280" r:id="rId6"/>
    <p:sldId id="456" r:id="rId7"/>
    <p:sldId id="467" r:id="rId8"/>
    <p:sldId id="468" r:id="rId9"/>
    <p:sldId id="469" r:id="rId10"/>
    <p:sldId id="470" r:id="rId11"/>
    <p:sldId id="471" r:id="rId12"/>
    <p:sldId id="276" r:id="rId13"/>
    <p:sldId id="267" r:id="rId14"/>
    <p:sldId id="260" r:id="rId15"/>
    <p:sldId id="269" r:id="rId16"/>
    <p:sldId id="270" r:id="rId17"/>
    <p:sldId id="474" r:id="rId18"/>
    <p:sldId id="472" r:id="rId19"/>
    <p:sldId id="473" r:id="rId20"/>
    <p:sldId id="464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9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32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66012-A62C-4854-B34B-06986A124D35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481983-8BDC-476A-9307-787BDB50E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354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481983-8BDC-476A-9307-787BDB50EA1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265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83B608-C070-454B-B991-E63BB904EB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F92FC7F-9F37-455B-ADCD-CF36027CCD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809EF9-D02E-49CA-B36D-86FF9D991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AE962-4EBA-4952-A6C1-8B9FF68D3FCF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4DA5B9-53D2-40D0-ACDF-35B692493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BBDE2C-F4F5-40B2-B824-A0969F40D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510D3-03FB-42FC-BEB3-4DB45788E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742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293D59-6E18-4DD8-953E-70D7DF21F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083D4BD-F24C-48A6-926D-14688BFDCD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7E9E1A-DD60-4849-8334-B33AA64CA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AE962-4EBA-4952-A6C1-8B9FF68D3FCF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0E570E-56BC-4139-90F1-8B70081AE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07BBB8-6C6E-487A-B9BC-1B8B88FA2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510D3-03FB-42FC-BEB3-4DB45788E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643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40A5B9B-1359-44B2-9DD1-A814A562E9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A24E1B0-73AB-4CC8-923B-7A9B1E737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9FDE45-182C-4B6A-B654-43849EE47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AE962-4EBA-4952-A6C1-8B9FF68D3FCF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DE0122-C7A0-40DE-B8B8-F3B6C42BF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32F00C-1BE6-4058-831B-E2F9744AC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510D3-03FB-42FC-BEB3-4DB45788E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949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4308D1-77AF-4F02-A632-ACBE005D4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B90E3B-CB82-43DB-AE38-7DC6148C6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21C404-3549-4016-96E1-C03884BBA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AE962-4EBA-4952-A6C1-8B9FF68D3FCF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8D0EDE-3F93-45CF-843B-2D429E330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2CBEA0-1D9E-4C5A-993A-DD74B56A3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510D3-03FB-42FC-BEB3-4DB45788E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655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8508BF-6F16-4F88-9AF0-813B1CDE2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1D9401-D286-4291-9583-213BC8C6E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DB0ACA-E7DE-4F2F-ABE2-6D42091A5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AE962-4EBA-4952-A6C1-8B9FF68D3FCF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ABE503-092D-49A9-912E-337B2EFB1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3335E6-3FC6-4796-B057-B023FD2A0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510D3-03FB-42FC-BEB3-4DB45788E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192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314F6-93A9-40B4-9698-7164AFDCB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D033EE-BED4-49CC-93BE-767BD01E7A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55E270-2F89-4539-9872-F6E0DCF73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7795D9A-CA46-4468-B03E-B3B94F2C8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AE962-4EBA-4952-A6C1-8B9FF68D3FCF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9B4ABF-FB46-4817-9AD1-32D924788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CF3253-76C8-4AF3-95A1-F37D13DE7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510D3-03FB-42FC-BEB3-4DB45788E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45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D6A156-DF6A-48D8-BBF8-C9A77E984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16F611-2968-489A-8558-CC1C93975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7EE8E6E-40D5-4C6F-86B8-1C03C4FC09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6349630-9440-429A-99E3-8F39BE5EEE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BD91A0B-A412-43E8-8705-ECAFAE80F5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27E7747-67D4-4809-9432-E3D2B0A2D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AE962-4EBA-4952-A6C1-8B9FF68D3FCF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91CC490-33C5-481B-B023-780B652E7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89A6CE8-50DD-4486-8443-399D5ACF0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510D3-03FB-42FC-BEB3-4DB45788E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258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32E4AF-FEBA-4D04-95ED-71FC8E95F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BE21840-BEE9-4F87-A9E0-3EA7DCD63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AE962-4EBA-4952-A6C1-8B9FF68D3FCF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5967FD4-6185-44B3-B120-CAE0215BE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1F1BD03-9821-45C1-8408-0F5D0C30A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510D3-03FB-42FC-BEB3-4DB45788E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109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F86C4FD-AD45-48AF-BF1B-06B7B5F0A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AE962-4EBA-4952-A6C1-8B9FF68D3FCF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EBF9ED9-1D92-4E35-8041-6C38CEF3C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519026-69FA-462A-84F0-9B38C1009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510D3-03FB-42FC-BEB3-4DB45788E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470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131E28-6E22-49C5-B04D-6924ED1C2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0E9C76-1EDB-4F53-B127-C067419E8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C524D21-EA47-4447-988E-84B3755B3F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A57796-4BC1-4795-A6C9-1EBB344AD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AE962-4EBA-4952-A6C1-8B9FF68D3FCF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8609F7-DEAF-4677-A2EC-7E91DA27E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20A10E-9D57-40CA-A157-AF4F3E932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510D3-03FB-42FC-BEB3-4DB45788E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509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A9366B-32CE-4F1E-9CC0-DB74C9796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C296C2D-83C7-47D0-8A0A-F731CD83BC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3C2591B-2FDA-498B-AC9C-0314ED5E2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01ABC7-2BA5-490F-A77B-C822A0D2A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AE962-4EBA-4952-A6C1-8B9FF68D3FCF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D13395-FBDC-4F6F-BDD9-C0503A9F4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9A42351-F3B9-41E0-9272-C4A00F12F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510D3-03FB-42FC-BEB3-4DB45788E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921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ED4BC7-ACAF-4F43-98B9-87A26CAB1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3E3CF4-5278-4620-88B6-9B2CDBF47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801E45-6CC2-4738-B119-2FF1E13FD2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AE962-4EBA-4952-A6C1-8B9FF68D3FCF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214D74-E005-44E7-B5E3-DD03C0763D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46F735-5BCC-4F4B-9B42-0EC6084034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510D3-03FB-42FC-BEB3-4DB45788E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126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3.wdp"/><Relationship Id="rId4" Type="http://schemas.openxmlformats.org/officeDocument/2006/relationships/image" Target="../media/image10.png"/><Relationship Id="rId9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pos.permkrai.ru/wp-content/uploads/2021/12/perechen-shkol_100-rezultaty_noyabr_2021.docx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hyperlink" Target="https://epos.permkrai.ru/wp-content/uploads/2021/10/27.09.2021_26-01-06-961_kassina_r.a._arapova_e.a.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57E1F76-16A0-4C7F-9D04-546F1FE52B12}"/>
              </a:ext>
            </a:extLst>
          </p:cNvPr>
          <p:cNvSpPr/>
          <p:nvPr/>
        </p:nvSpPr>
        <p:spPr>
          <a:xfrm>
            <a:off x="2848248" y="658741"/>
            <a:ext cx="4136065" cy="619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AC17DCAF-AF77-49A5-910D-D45D4364E81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F2AF3817-69D8-4E1B-882B-AB62C7936C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613" t="3333" r="4896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82042EFF-4BD8-43C2-8491-F3E2A06C3786}"/>
                </a:ext>
              </a:extLst>
            </p:cNvPr>
            <p:cNvSpPr/>
            <p:nvPr/>
          </p:nvSpPr>
          <p:spPr>
            <a:xfrm>
              <a:off x="7827335" y="109836"/>
              <a:ext cx="4136065" cy="5719464"/>
            </a:xfrm>
            <a:prstGeom prst="roundRect">
              <a:avLst/>
            </a:prstGeom>
            <a:ln w="28575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3765A1-A5E6-451F-BBCE-206B59C075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5600" y="658741"/>
            <a:ext cx="3873499" cy="417789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</a:pP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Подведение итогов работы </a:t>
            </a:r>
            <a:br>
              <a:rPr lang="ru-RU" sz="36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в ЭПОС.Школа </a:t>
            </a:r>
            <a:br>
              <a:rPr lang="ru-RU" sz="36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3600" b="1" u="sng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за ноябрь </a:t>
            </a:r>
            <a:br>
              <a:rPr lang="ru-RU" sz="36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2021-22 </a:t>
            </a:r>
            <a:r>
              <a:rPr lang="ru-RU" sz="3600" b="1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уч.г</a:t>
            </a:r>
            <a:r>
              <a:rPr lang="ru-RU" sz="36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.</a:t>
            </a:r>
            <a:b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409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9F321F9-8762-4607-9326-D8589B13F7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141998"/>
              </p:ext>
            </p:extLst>
          </p:nvPr>
        </p:nvGraphicFramePr>
        <p:xfrm>
          <a:off x="239486" y="477977"/>
          <a:ext cx="11811000" cy="79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76800">
                  <a:extLst>
                    <a:ext uri="{9D8B030D-6E8A-4147-A177-3AD203B41FA5}">
                      <a16:colId xmlns:a16="http://schemas.microsoft.com/office/drawing/2014/main" val="2947377943"/>
                    </a:ext>
                  </a:extLst>
                </a:gridCol>
                <a:gridCol w="1733550">
                  <a:extLst>
                    <a:ext uri="{9D8B030D-6E8A-4147-A177-3AD203B41FA5}">
                      <a16:colId xmlns:a16="http://schemas.microsoft.com/office/drawing/2014/main" val="919658629"/>
                    </a:ext>
                  </a:extLst>
                </a:gridCol>
                <a:gridCol w="1733550">
                  <a:extLst>
                    <a:ext uri="{9D8B030D-6E8A-4147-A177-3AD203B41FA5}">
                      <a16:colId xmlns:a16="http://schemas.microsoft.com/office/drawing/2014/main" val="766699224"/>
                    </a:ext>
                  </a:extLst>
                </a:gridCol>
                <a:gridCol w="1733550">
                  <a:extLst>
                    <a:ext uri="{9D8B030D-6E8A-4147-A177-3AD203B41FA5}">
                      <a16:colId xmlns:a16="http://schemas.microsoft.com/office/drawing/2014/main" val="756281338"/>
                    </a:ext>
                  </a:extLst>
                </a:gridCol>
                <a:gridCol w="1733550">
                  <a:extLst>
                    <a:ext uri="{9D8B030D-6E8A-4147-A177-3AD203B41FA5}">
                      <a16:colId xmlns:a16="http://schemas.microsoft.com/office/drawing/2014/main" val="2479551107"/>
                    </a:ext>
                  </a:extLst>
                </a:gridCol>
              </a:tblGrid>
              <a:tr h="220649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/>
                        <a:t>ноябрь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/>
                        <a:t>декабрь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/>
                        <a:t>январь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/>
                        <a:t>февраль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5096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Количество электронных кабинетов, где </a:t>
                      </a:r>
                      <a:r>
                        <a:rPr lang="ru-RU" sz="12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100% </a:t>
                      </a:r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ЭД по ВД качественных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29880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Количество электронных кабинетов, где </a:t>
                      </a:r>
                      <a:r>
                        <a:rPr lang="ru-RU" sz="12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</a:t>
                      </a:r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ЭД  по ВД качественных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134912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1675CEF-65F0-4186-83E3-EB423F0CE03E}"/>
              </a:ext>
            </a:extLst>
          </p:cNvPr>
          <p:cNvSpPr txBox="1"/>
          <p:nvPr/>
        </p:nvSpPr>
        <p:spPr>
          <a:xfrm>
            <a:off x="604712" y="0"/>
            <a:ext cx="11445774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Мониторинг качества заполнения ЭЖД по ВД – </a:t>
            </a:r>
            <a:r>
              <a:rPr lang="en-US" sz="2800" b="1" i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1" i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ноябрь 2021г.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7CE1E21E-3A6C-4E81-A6C8-6BA0B08FB4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84030"/>
              </p:ext>
            </p:extLst>
          </p:nvPr>
        </p:nvGraphicFramePr>
        <p:xfrm>
          <a:off x="1136336" y="1416051"/>
          <a:ext cx="9919329" cy="521555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776213">
                  <a:extLst>
                    <a:ext uri="{9D8B030D-6E8A-4147-A177-3AD203B41FA5}">
                      <a16:colId xmlns:a16="http://schemas.microsoft.com/office/drawing/2014/main" val="1209317879"/>
                    </a:ext>
                  </a:extLst>
                </a:gridCol>
                <a:gridCol w="1535779">
                  <a:extLst>
                    <a:ext uri="{9D8B030D-6E8A-4147-A177-3AD203B41FA5}">
                      <a16:colId xmlns:a16="http://schemas.microsoft.com/office/drawing/2014/main" val="1222396710"/>
                    </a:ext>
                  </a:extLst>
                </a:gridCol>
                <a:gridCol w="1535779">
                  <a:extLst>
                    <a:ext uri="{9D8B030D-6E8A-4147-A177-3AD203B41FA5}">
                      <a16:colId xmlns:a16="http://schemas.microsoft.com/office/drawing/2014/main" val="1962147216"/>
                    </a:ext>
                  </a:extLst>
                </a:gridCol>
                <a:gridCol w="1535779">
                  <a:extLst>
                    <a:ext uri="{9D8B030D-6E8A-4147-A177-3AD203B41FA5}">
                      <a16:colId xmlns:a16="http://schemas.microsoft.com/office/drawing/2014/main" val="3621812506"/>
                    </a:ext>
                  </a:extLst>
                </a:gridCol>
                <a:gridCol w="1535779">
                  <a:extLst>
                    <a:ext uri="{9D8B030D-6E8A-4147-A177-3AD203B41FA5}">
                      <a16:colId xmlns:a16="http://schemas.microsoft.com/office/drawing/2014/main" val="2458775021"/>
                    </a:ext>
                  </a:extLst>
                </a:gridCol>
              </a:tblGrid>
              <a:tr h="102455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ru-RU" sz="1200" dirty="0"/>
                        <a:t>Выгрузка сделана из модуля «Аналитика и отчётность» 08.12.2021 за период 01-30.11.2021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Муниципальное образование</a:t>
                      </a:r>
                    </a:p>
                  </a:txBody>
                  <a:tcPr marL="6027" marR="6027" marT="602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Разница между количеством учащихся и ЭД по ВД (ед.)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ЭД, в которых сведения 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 изучаемых темах представлены в 100% уроков</a:t>
                      </a:r>
                    </a:p>
                  </a:txBody>
                  <a:tcPr marL="6027" marR="6027" marT="602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ЭД, в которых 98% отметок 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 пропусках уроков выставлены своевременно</a:t>
                      </a:r>
                    </a:p>
                  </a:txBody>
                  <a:tcPr marL="6027" marR="6027" marT="602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ЭД, где все услуги предоставлены качественно</a:t>
                      </a:r>
                    </a:p>
                  </a:txBody>
                  <a:tcPr marL="6027" marR="6027" marT="6027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946037"/>
                  </a:ext>
                </a:extLst>
              </a:tr>
              <a:tr h="14859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Краснокамский городской округ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3584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96,3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99,8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96,1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384214"/>
                  </a:ext>
                </a:extLst>
              </a:tr>
              <a:tr h="14859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Суксунский городской округ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431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89,9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91,5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89,7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313340"/>
                  </a:ext>
                </a:extLst>
              </a:tr>
              <a:tr h="14464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Верещагинский городской округ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1503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86,0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94,0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85,9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805961"/>
                  </a:ext>
                </a:extLst>
              </a:tr>
              <a:tr h="14464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Чайковский городской округ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5461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85,0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85,0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85,0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437323"/>
                  </a:ext>
                </a:extLst>
              </a:tr>
              <a:tr h="14464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Городской округ город Кудымкар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2335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83,8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83,8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26956"/>
                  </a:ext>
                </a:extLst>
              </a:tr>
              <a:tr h="14464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Городской округ город Кунгур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974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82,5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90,8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82,4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089905"/>
                  </a:ext>
                </a:extLst>
              </a:tr>
              <a:tr h="14464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Большесосновский муниципальный район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1179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81,4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91,7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81,4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744665"/>
                  </a:ext>
                </a:extLst>
              </a:tr>
              <a:tr h="14464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Карагайский муниципальный округ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862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80,5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91,7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80,5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712910"/>
                  </a:ext>
                </a:extLst>
              </a:tr>
              <a:tr h="14464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err="1">
                          <a:effectLst/>
                          <a:latin typeface="Calibri" panose="020F0502020204030204" pitchFamily="34" charset="0"/>
                        </a:rPr>
                        <a:t>Лысьвенский</a:t>
                      </a:r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 городской округ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3615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80,4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81,8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80,4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39937"/>
                  </a:ext>
                </a:extLst>
              </a:tr>
              <a:tr h="14464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Кочёвский муниципальный округ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189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78,2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80,0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78,2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0195768"/>
                  </a:ext>
                </a:extLst>
              </a:tr>
              <a:tr h="14464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Чусовской городской округ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1908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77,5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86,1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77,3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0604495"/>
                  </a:ext>
                </a:extLst>
              </a:tr>
              <a:tr h="14464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Горнозаводский городской округ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687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76,4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80,0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76,4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121609"/>
                  </a:ext>
                </a:extLst>
              </a:tr>
              <a:tr h="14464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Городской округ город Губаха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1985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76,0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83,3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76,0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9107175"/>
                  </a:ext>
                </a:extLst>
              </a:tr>
              <a:tr h="14464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Кишертский муниципальный округ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445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75,9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77,8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75,9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5550519"/>
                  </a:ext>
                </a:extLst>
              </a:tr>
              <a:tr h="14464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Соликамский городской округ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5708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75,3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88,7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75,2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8673549"/>
                  </a:ext>
                </a:extLst>
              </a:tr>
              <a:tr h="14464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err="1">
                          <a:effectLst/>
                          <a:latin typeface="Calibri" panose="020F0502020204030204" pitchFamily="34" charset="0"/>
                        </a:rPr>
                        <a:t>Гремячинский</a:t>
                      </a:r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 городской округ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748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75,0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80,0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75,0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129651"/>
                  </a:ext>
                </a:extLst>
              </a:tr>
              <a:tr h="14464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Краевая ОО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602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73,9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75,0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73,9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2430588"/>
                  </a:ext>
                </a:extLst>
              </a:tr>
              <a:tr h="14464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Городской округ город Березники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5498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73,8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79,7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73,6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8095495"/>
                  </a:ext>
                </a:extLst>
              </a:tr>
              <a:tr h="14464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Кунгурский муниципальный район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1547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73,2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85,7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73,2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9599872"/>
                  </a:ext>
                </a:extLst>
              </a:tr>
              <a:tr h="16786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Кудымкарский муниципальный округ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305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71,5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90,0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71,5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2011299"/>
                  </a:ext>
                </a:extLst>
              </a:tr>
              <a:tr h="17542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Пермский муниципальный район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11453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71,1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71,4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71,1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391833"/>
                  </a:ext>
                </a:extLst>
              </a:tr>
              <a:tr h="161489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2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Добрянский</a:t>
                      </a:r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городской округ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4055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63,2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76,9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63,2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9345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2712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675CEF-65F0-4186-83E3-EB423F0CE03E}"/>
              </a:ext>
            </a:extLst>
          </p:cNvPr>
          <p:cNvSpPr txBox="1"/>
          <p:nvPr/>
        </p:nvSpPr>
        <p:spPr>
          <a:xfrm>
            <a:off x="604712" y="0"/>
            <a:ext cx="11445774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Мониторинг качества заполнения ЭЖД по ВД – </a:t>
            </a:r>
            <a:r>
              <a:rPr lang="en-US" sz="2800" b="1" i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1" i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ноябрь 2021г.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7CE1E21E-3A6C-4E81-A6C8-6BA0B08FB4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864978"/>
              </p:ext>
            </p:extLst>
          </p:nvPr>
        </p:nvGraphicFramePr>
        <p:xfrm>
          <a:off x="1025367" y="532902"/>
          <a:ext cx="10141266" cy="616286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0702">
                  <a:extLst>
                    <a:ext uri="{9D8B030D-6E8A-4147-A177-3AD203B41FA5}">
                      <a16:colId xmlns:a16="http://schemas.microsoft.com/office/drawing/2014/main" val="1209317879"/>
                    </a:ext>
                  </a:extLst>
                </a:gridCol>
                <a:gridCol w="1570141">
                  <a:extLst>
                    <a:ext uri="{9D8B030D-6E8A-4147-A177-3AD203B41FA5}">
                      <a16:colId xmlns:a16="http://schemas.microsoft.com/office/drawing/2014/main" val="1222396710"/>
                    </a:ext>
                  </a:extLst>
                </a:gridCol>
                <a:gridCol w="1570141">
                  <a:extLst>
                    <a:ext uri="{9D8B030D-6E8A-4147-A177-3AD203B41FA5}">
                      <a16:colId xmlns:a16="http://schemas.microsoft.com/office/drawing/2014/main" val="1962147216"/>
                    </a:ext>
                  </a:extLst>
                </a:gridCol>
                <a:gridCol w="1570141">
                  <a:extLst>
                    <a:ext uri="{9D8B030D-6E8A-4147-A177-3AD203B41FA5}">
                      <a16:colId xmlns:a16="http://schemas.microsoft.com/office/drawing/2014/main" val="3621812506"/>
                    </a:ext>
                  </a:extLst>
                </a:gridCol>
                <a:gridCol w="1570141">
                  <a:extLst>
                    <a:ext uri="{9D8B030D-6E8A-4147-A177-3AD203B41FA5}">
                      <a16:colId xmlns:a16="http://schemas.microsoft.com/office/drawing/2014/main" val="2458775021"/>
                    </a:ext>
                  </a:extLst>
                </a:gridCol>
              </a:tblGrid>
              <a:tr h="112073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ru-RU" sz="1200" dirty="0"/>
                        <a:t>Выгрузка сделана из модуля «Аналитика и отчётность» 08.12.2021 за период 01-30.11.2021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Муниципальное образование</a:t>
                      </a:r>
                    </a:p>
                  </a:txBody>
                  <a:tcPr marL="6027" marR="6027" marT="602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Разница между количеством учащихся и ЭД по ВД (ед.)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ЭД, в которых сведения 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 изучаемых темах представлены в 100% уроков</a:t>
                      </a:r>
                    </a:p>
                  </a:txBody>
                  <a:tcPr marL="6027" marR="6027" marT="602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ЭД, в которых 98% отметок 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 пропусках уроков выставлены своевременно</a:t>
                      </a:r>
                    </a:p>
                  </a:txBody>
                  <a:tcPr marL="6027" marR="6027" marT="602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ЭД, где все услуги предоставлены качественно</a:t>
                      </a:r>
                    </a:p>
                  </a:txBody>
                  <a:tcPr marL="6027" marR="6027" marT="6027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946037"/>
                  </a:ext>
                </a:extLst>
              </a:tr>
              <a:tr h="19171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Еловский муниципальный округ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831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62,2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72,7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62,2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3384214"/>
                  </a:ext>
                </a:extLst>
              </a:tr>
              <a:tr h="19171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Александровский муниципальный округ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634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60,9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83,3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60,9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7313340"/>
                  </a:ext>
                </a:extLst>
              </a:tr>
              <a:tr h="19171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Ильинский городской округ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1548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60,0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70,0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60,0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8805961"/>
                  </a:ext>
                </a:extLst>
              </a:tr>
              <a:tr h="19171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Сивинский муниципальный округ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925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57,8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66,6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57,8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1437323"/>
                  </a:ext>
                </a:extLst>
              </a:tr>
              <a:tr h="19171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Бардымский муниципальный округ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662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57,0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58,8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57,0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326956"/>
                  </a:ext>
                </a:extLst>
              </a:tr>
              <a:tr h="19171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Пермский городской округ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80987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56,7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62,4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56,6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0089905"/>
                  </a:ext>
                </a:extLst>
              </a:tr>
              <a:tr h="19171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Осинский городской округ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2511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54,6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60,0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54,6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8744665"/>
                  </a:ext>
                </a:extLst>
              </a:tr>
              <a:tr h="19171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Очёрский городской округ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1765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53,7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70,0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53,7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8712910"/>
                  </a:ext>
                </a:extLst>
              </a:tr>
              <a:tr h="19171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Частинский муниципальный округ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651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53,8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53,6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53,6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0639937"/>
                  </a:ext>
                </a:extLst>
              </a:tr>
              <a:tr h="19171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Юсьвинский муниципальный округ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918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51,6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58,3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51,6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0195768"/>
                  </a:ext>
                </a:extLst>
              </a:tr>
              <a:tr h="19171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Чердынский городской округ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1032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49,4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50,0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49,4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0604495"/>
                  </a:ext>
                </a:extLst>
              </a:tr>
              <a:tr h="19171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Чернушинский городской округ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2524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48,4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63,2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48,4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121609"/>
                  </a:ext>
                </a:extLst>
              </a:tr>
              <a:tr h="19171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Октябрьский городской округ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2294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47,8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52,4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47,8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9107175"/>
                  </a:ext>
                </a:extLst>
              </a:tr>
              <a:tr h="19171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Юрлинский муниципальный округ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634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45,5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54,5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45,5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5550519"/>
                  </a:ext>
                </a:extLst>
              </a:tr>
              <a:tr h="19171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Ординский муниципальный округ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734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43,5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74,7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43,5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8673549"/>
                  </a:ext>
                </a:extLst>
              </a:tr>
              <a:tr h="19171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Косинский муниципальный округ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43,5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62,5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43,5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129651"/>
                  </a:ext>
                </a:extLst>
              </a:tr>
              <a:tr h="19171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Уинский муниципальный округ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952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41,5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44,4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41,5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2430588"/>
                  </a:ext>
                </a:extLst>
              </a:tr>
              <a:tr h="19171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Гайнский муниципальный округ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1023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39,5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45,9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39,3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8095495"/>
                  </a:ext>
                </a:extLst>
              </a:tr>
              <a:tr h="19171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Красновишерский городской округ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1950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36,1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40,0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36,1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9599872"/>
                  </a:ext>
                </a:extLst>
              </a:tr>
              <a:tr h="19171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Оханский городской округ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1029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23,0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33,3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23,0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2011299"/>
                  </a:ext>
                </a:extLst>
              </a:tr>
              <a:tr h="19189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Куединский муниципальный округ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3313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22,3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26,7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22,3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391833"/>
                  </a:ext>
                </a:extLst>
              </a:tr>
              <a:tr h="19189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Нытвенский городской округ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4240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21,7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33,2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21,6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58244"/>
                  </a:ext>
                </a:extLst>
              </a:tr>
              <a:tr h="19189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Городской округ город Кизел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2053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20,0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20,0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20,0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7689258"/>
                  </a:ext>
                </a:extLst>
              </a:tr>
              <a:tr h="19189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Берёзовский муниципальный округ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1585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18,7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28,6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18,7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1719667"/>
                  </a:ext>
                </a:extLst>
              </a:tr>
              <a:tr h="19189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Городской округ ЗАТО Звёздный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407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8,0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99,4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8,0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7838621"/>
                  </a:ext>
                </a:extLst>
              </a:tr>
              <a:tr h="2484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ОБЩИЙ ИТОГ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170377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61,1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68,9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61,1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345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3612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E7AF925-678D-4BF5-8153-FE485A23B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17" y="11028"/>
            <a:ext cx="11721074" cy="36259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Мониторинг активности регистрации </a:t>
            </a:r>
            <a:r>
              <a:rPr lang="ru-RU" sz="2800" b="1" u="sng" dirty="0">
                <a:solidFill>
                  <a:srgbClr val="C00000"/>
                </a:solidFill>
              </a:rPr>
              <a:t>учителей </a:t>
            </a:r>
            <a:r>
              <a:rPr lang="ru-RU" sz="2800" b="1" dirty="0">
                <a:solidFill>
                  <a:srgbClr val="C00000"/>
                </a:solidFill>
              </a:rPr>
              <a:t>в ЭПОС – </a:t>
            </a:r>
            <a:r>
              <a:rPr lang="ru-RU" sz="2800" b="1" i="1" dirty="0">
                <a:solidFill>
                  <a:srgbClr val="C00000"/>
                </a:solidFill>
              </a:rPr>
              <a:t>ноябрь</a:t>
            </a:r>
            <a:r>
              <a:rPr lang="ru-RU" sz="2800" b="1" i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2021г.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000E0518-784C-4F87-AFD7-8B77B518EC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666515"/>
              </p:ext>
            </p:extLst>
          </p:nvPr>
        </p:nvGraphicFramePr>
        <p:xfrm>
          <a:off x="220717" y="453440"/>
          <a:ext cx="5744094" cy="583111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324358">
                  <a:extLst>
                    <a:ext uri="{9D8B030D-6E8A-4147-A177-3AD203B41FA5}">
                      <a16:colId xmlns:a16="http://schemas.microsoft.com/office/drawing/2014/main" val="3590205618"/>
                    </a:ext>
                  </a:extLst>
                </a:gridCol>
                <a:gridCol w="1209868">
                  <a:extLst>
                    <a:ext uri="{9D8B030D-6E8A-4147-A177-3AD203B41FA5}">
                      <a16:colId xmlns:a16="http://schemas.microsoft.com/office/drawing/2014/main" val="2818193721"/>
                    </a:ext>
                  </a:extLst>
                </a:gridCol>
                <a:gridCol w="1209868">
                  <a:extLst>
                    <a:ext uri="{9D8B030D-6E8A-4147-A177-3AD203B41FA5}">
                      <a16:colId xmlns:a16="http://schemas.microsoft.com/office/drawing/2014/main" val="2218741816"/>
                    </a:ext>
                  </a:extLst>
                </a:gridCol>
              </a:tblGrid>
              <a:tr h="6279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Муниципальное образование</a:t>
                      </a:r>
                      <a:endParaRPr lang="ru-RU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effectLst/>
                        </a:rPr>
                        <a:t>Общая доля зарегистрированных </a:t>
                      </a:r>
                      <a:r>
                        <a:rPr lang="ru-RU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УЧИТЕЛЕЙ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9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effectLst/>
                          <a:latin typeface="Calibri" panose="020F0502020204030204" pitchFamily="34" charset="0"/>
                        </a:rPr>
                        <a:t>Доля </a:t>
                      </a:r>
                      <a:r>
                        <a:rPr lang="ru-RU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УЧИТЕЛЕЙ</a:t>
                      </a:r>
                      <a:r>
                        <a:rPr lang="ru-RU" sz="1000" b="1" i="0" u="none" strike="noStrike" dirty="0">
                          <a:effectLst/>
                          <a:latin typeface="Calibri" panose="020F0502020204030204" pitchFamily="34" charset="0"/>
                        </a:rPr>
                        <a:t>, зарегистрированных </a:t>
                      </a:r>
                    </a:p>
                    <a:p>
                      <a:pPr algn="ctr" fontAlgn="t"/>
                      <a:r>
                        <a:rPr lang="ru-RU" sz="1000" b="1" i="0" u="sng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в ноябре</a:t>
                      </a:r>
                    </a:p>
                  </a:txBody>
                  <a:tcPr marL="6399" marR="6399" marT="6399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501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Городской округ город Губаха</a:t>
                      </a:r>
                    </a:p>
                  </a:txBody>
                  <a:tcPr marL="7620" marR="7620" marT="762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7705726"/>
                  </a:ext>
                </a:extLst>
              </a:tr>
              <a:tr h="12798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Городской округ город Кудымкар</a:t>
                      </a:r>
                    </a:p>
                  </a:txBody>
                  <a:tcPr marL="7620" marR="7620" marT="762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5635744"/>
                  </a:ext>
                </a:extLst>
              </a:tr>
              <a:tr h="24780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Городской округ ЗАТО Звёздный</a:t>
                      </a:r>
                    </a:p>
                  </a:txBody>
                  <a:tcPr marL="7620" marR="7620" marT="762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3,3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8116535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Бардымский муниципальный округ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99,9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083049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Кочёвский муниципальный округ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99,8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167313"/>
                  </a:ext>
                </a:extLst>
              </a:tr>
              <a:tr h="12798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Краснокамский городской округ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99,5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1886452"/>
                  </a:ext>
                </a:extLst>
              </a:tr>
              <a:tr h="12798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Нытвенский городской округ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99,5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3984214"/>
                  </a:ext>
                </a:extLst>
              </a:tr>
              <a:tr h="12798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Чердынский городской округ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99,5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708671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Добрянский городской округ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99,5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026370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Городской округ город Кунгур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99,3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8546601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Большесосновский муниципальный район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99,2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494116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Еловский муниципальный округ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99,2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8513545"/>
                  </a:ext>
                </a:extLst>
              </a:tr>
              <a:tr h="21678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Кунгурский муниципальный район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99,1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2413072"/>
                  </a:ext>
                </a:extLst>
              </a:tr>
              <a:tr h="12798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Косинский муниципальный округ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99,0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0404383"/>
                  </a:ext>
                </a:extLst>
              </a:tr>
              <a:tr h="12798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Карагайский муниципальный округ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99,0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6632041"/>
                  </a:ext>
                </a:extLst>
              </a:tr>
              <a:tr h="12798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Пермский муниципальный район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98,7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6366622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Ильинский городской округ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98,7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2734223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Суксунский городской округ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98,6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3,3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655841"/>
                  </a:ext>
                </a:extLst>
              </a:tr>
              <a:tr h="12798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Ординский муниципальный округ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98,6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4971486"/>
                  </a:ext>
                </a:extLst>
              </a:tr>
              <a:tr h="12798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Уинский муниципальный округ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98,6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6110105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Чернушинский городской округ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98,5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5852617"/>
                  </a:ext>
                </a:extLst>
              </a:tr>
              <a:tr h="12798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Городской округ город Березники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98,5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7190256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14805CFF-A41D-433F-A251-E0912F2D40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467929"/>
              </p:ext>
            </p:extLst>
          </p:nvPr>
        </p:nvGraphicFramePr>
        <p:xfrm>
          <a:off x="6096000" y="453440"/>
          <a:ext cx="5919018" cy="623723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961666">
                  <a:extLst>
                    <a:ext uri="{9D8B030D-6E8A-4147-A177-3AD203B41FA5}">
                      <a16:colId xmlns:a16="http://schemas.microsoft.com/office/drawing/2014/main" val="1861794643"/>
                    </a:ext>
                  </a:extLst>
                </a:gridCol>
                <a:gridCol w="1478676">
                  <a:extLst>
                    <a:ext uri="{9D8B030D-6E8A-4147-A177-3AD203B41FA5}">
                      <a16:colId xmlns:a16="http://schemas.microsoft.com/office/drawing/2014/main" val="264455046"/>
                    </a:ext>
                  </a:extLst>
                </a:gridCol>
                <a:gridCol w="1478676">
                  <a:extLst>
                    <a:ext uri="{9D8B030D-6E8A-4147-A177-3AD203B41FA5}">
                      <a16:colId xmlns:a16="http://schemas.microsoft.com/office/drawing/2014/main" val="3492308659"/>
                    </a:ext>
                  </a:extLst>
                </a:gridCol>
              </a:tblGrid>
              <a:tr h="2297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Муниципальное образование</a:t>
                      </a:r>
                      <a:endParaRPr lang="ru-RU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effectLst/>
                        </a:rPr>
                        <a:t>Общая доля зарегистрированных </a:t>
                      </a:r>
                      <a:r>
                        <a:rPr lang="ru-RU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УЧИТЕЛЕЙ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9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effectLst/>
                          <a:latin typeface="Calibri" panose="020F0502020204030204" pitchFamily="34" charset="0"/>
                        </a:rPr>
                        <a:t>Доля </a:t>
                      </a:r>
                      <a:r>
                        <a:rPr lang="ru-RU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УЧИТЕЛЕЙ</a:t>
                      </a:r>
                      <a:r>
                        <a:rPr lang="ru-RU" sz="1000" b="1" i="0" u="none" strike="noStrike" dirty="0">
                          <a:effectLst/>
                          <a:latin typeface="Calibri" panose="020F0502020204030204" pitchFamily="34" charset="0"/>
                        </a:rPr>
                        <a:t>, зарегистрированных </a:t>
                      </a:r>
                    </a:p>
                    <a:p>
                      <a:pPr algn="ctr" fontAlgn="t"/>
                      <a:r>
                        <a:rPr lang="ru-RU" sz="1000" b="1" i="0" u="sng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в ноябре</a:t>
                      </a:r>
                    </a:p>
                  </a:txBody>
                  <a:tcPr marL="6399" marR="6399" marT="6399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866136"/>
                  </a:ext>
                </a:extLst>
              </a:tr>
              <a:tr h="223146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effectLst/>
                          <a:latin typeface="Calibri" panose="020F0502020204030204" pitchFamily="34" charset="0"/>
                        </a:rPr>
                        <a:t>Пермский городской округ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98,4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0245041"/>
                  </a:ext>
                </a:extLst>
              </a:tr>
              <a:tr h="223146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effectLst/>
                          <a:latin typeface="Calibri" panose="020F0502020204030204" pitchFamily="34" charset="0"/>
                        </a:rPr>
                        <a:t>Осинский городской округ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98,4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1003461"/>
                  </a:ext>
                </a:extLst>
              </a:tr>
              <a:tr h="223146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effectLst/>
                          <a:latin typeface="Calibri" panose="020F0502020204030204" pitchFamily="34" charset="0"/>
                        </a:rPr>
                        <a:t>Верещагинский городской округ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98,3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8088509"/>
                  </a:ext>
                </a:extLst>
              </a:tr>
              <a:tr h="111573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effectLst/>
                          <a:latin typeface="Calibri" panose="020F0502020204030204" pitchFamily="34" charset="0"/>
                        </a:rPr>
                        <a:t>Горнозаводский городской округ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98,3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202610"/>
                  </a:ext>
                </a:extLst>
              </a:tr>
              <a:tr h="223146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effectLst/>
                          <a:latin typeface="Calibri" panose="020F0502020204030204" pitchFamily="34" charset="0"/>
                        </a:rPr>
                        <a:t>Чайковский городской округ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98,3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5171505"/>
                  </a:ext>
                </a:extLst>
              </a:tr>
              <a:tr h="223146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effectLst/>
                          <a:latin typeface="Calibri" panose="020F0502020204030204" pitchFamily="34" charset="0"/>
                        </a:rPr>
                        <a:t>Берёзовский муниципальный округ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98,1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0858455"/>
                  </a:ext>
                </a:extLst>
              </a:tr>
              <a:tr h="111573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effectLst/>
                          <a:latin typeface="Calibri" panose="020F0502020204030204" pitchFamily="34" charset="0"/>
                        </a:rPr>
                        <a:t>Александровский муниципальный округ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97,9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2520690"/>
                  </a:ext>
                </a:extLst>
              </a:tr>
              <a:tr h="111573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effectLst/>
                          <a:latin typeface="Calibri" panose="020F0502020204030204" pitchFamily="34" charset="0"/>
                        </a:rPr>
                        <a:t>Соликамский городской округ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97,9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9063555"/>
                  </a:ext>
                </a:extLst>
              </a:tr>
              <a:tr h="111573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effectLst/>
                          <a:latin typeface="Calibri" panose="020F0502020204030204" pitchFamily="34" charset="0"/>
                        </a:rPr>
                        <a:t>Куединский муниципальный округ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97,8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6771222"/>
                  </a:ext>
                </a:extLst>
              </a:tr>
              <a:tr h="223146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effectLst/>
                          <a:latin typeface="Calibri" panose="020F0502020204030204" pitchFamily="34" charset="0"/>
                        </a:rPr>
                        <a:t>Сивинский муниципальный округ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97,6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2837808"/>
                  </a:ext>
                </a:extLst>
              </a:tr>
              <a:tr h="111573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effectLst/>
                          <a:latin typeface="Calibri" panose="020F0502020204030204" pitchFamily="34" charset="0"/>
                        </a:rPr>
                        <a:t>Юрлинский муниципальный округ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97,6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1415000"/>
                  </a:ext>
                </a:extLst>
              </a:tr>
              <a:tr h="223146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effectLst/>
                          <a:latin typeface="Calibri" panose="020F0502020204030204" pitchFamily="34" charset="0"/>
                        </a:rPr>
                        <a:t>Оханский городской округ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97,2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4946719"/>
                  </a:ext>
                </a:extLst>
              </a:tr>
              <a:tr h="111573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effectLst/>
                          <a:latin typeface="Calibri" panose="020F0502020204030204" pitchFamily="34" charset="0"/>
                        </a:rPr>
                        <a:t>Кудымкарский муниципальный округ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97,2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020756"/>
                  </a:ext>
                </a:extLst>
              </a:tr>
              <a:tr h="111573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effectLst/>
                          <a:latin typeface="Calibri" panose="020F0502020204030204" pitchFamily="34" charset="0"/>
                        </a:rPr>
                        <a:t>Очёрский городской округ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97,1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663936"/>
                  </a:ext>
                </a:extLst>
              </a:tr>
              <a:tr h="223146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effectLst/>
                          <a:latin typeface="Calibri" panose="020F0502020204030204" pitchFamily="34" charset="0"/>
                        </a:rPr>
                        <a:t>Лысьвенский городской округ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96,9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1677484"/>
                  </a:ext>
                </a:extLst>
              </a:tr>
              <a:tr h="223146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effectLst/>
                          <a:latin typeface="Calibri" panose="020F0502020204030204" pitchFamily="34" charset="0"/>
                        </a:rPr>
                        <a:t>Чусовской городской округ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96,7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152538"/>
                  </a:ext>
                </a:extLst>
              </a:tr>
              <a:tr h="111573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effectLst/>
                          <a:latin typeface="Calibri" panose="020F0502020204030204" pitchFamily="34" charset="0"/>
                        </a:rPr>
                        <a:t>Краевая ОО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96,6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197927"/>
                  </a:ext>
                </a:extLst>
              </a:tr>
              <a:tr h="111573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effectLst/>
                          <a:latin typeface="Calibri" panose="020F0502020204030204" pitchFamily="34" charset="0"/>
                        </a:rPr>
                        <a:t>Гайнский муниципальный округ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95,4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0435412"/>
                  </a:ext>
                </a:extLst>
              </a:tr>
              <a:tr h="223146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effectLst/>
                          <a:latin typeface="Calibri" panose="020F0502020204030204" pitchFamily="34" charset="0"/>
                        </a:rPr>
                        <a:t>Юсьвинский муниципальный округ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94,8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9347276"/>
                  </a:ext>
                </a:extLst>
              </a:tr>
              <a:tr h="111573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effectLst/>
                          <a:latin typeface="Calibri" panose="020F0502020204030204" pitchFamily="34" charset="0"/>
                        </a:rPr>
                        <a:t>Кишертский муниципальный округ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94,4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319893"/>
                  </a:ext>
                </a:extLst>
              </a:tr>
              <a:tr h="111573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effectLst/>
                          <a:latin typeface="Calibri" panose="020F0502020204030204" pitchFamily="34" charset="0"/>
                        </a:rPr>
                        <a:t>Гремячинский городской округ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94,1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7948217"/>
                  </a:ext>
                </a:extLst>
              </a:tr>
              <a:tr h="111573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effectLst/>
                          <a:latin typeface="Calibri" panose="020F0502020204030204" pitchFamily="34" charset="0"/>
                        </a:rPr>
                        <a:t>Октябрьский городской округ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93,5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3469501"/>
                  </a:ext>
                </a:extLst>
              </a:tr>
              <a:tr h="223146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effectLst/>
                          <a:latin typeface="Calibri" panose="020F0502020204030204" pitchFamily="34" charset="0"/>
                        </a:rPr>
                        <a:t>Городской округ город Кизел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91,5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2967663"/>
                  </a:ext>
                </a:extLst>
              </a:tr>
              <a:tr h="223146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effectLst/>
                          <a:latin typeface="Calibri" panose="020F0502020204030204" pitchFamily="34" charset="0"/>
                        </a:rPr>
                        <a:t>Частинский муниципальный округ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88,6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6399820"/>
                  </a:ext>
                </a:extLst>
              </a:tr>
              <a:tr h="223146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Красновишерский городской округ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87,0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317683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>
                          <a:effectLst/>
                          <a:latin typeface="Calibri" panose="020F0502020204030204" pitchFamily="34" charset="0"/>
                        </a:rPr>
                        <a:t>ОБЩИЙ ИТОГ</a:t>
                      </a:r>
                      <a:endParaRPr lang="ru-RU" sz="13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79" marR="5579" marT="557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97,6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78887"/>
                  </a:ext>
                </a:extLst>
              </a:tr>
            </a:tbl>
          </a:graphicData>
        </a:graphic>
      </p:graphicFrame>
      <p:sp>
        <p:nvSpPr>
          <p:cNvPr id="5" name="Номер слайда 2">
            <a:extLst>
              <a:ext uri="{FF2B5EF4-FFF2-40B4-BE49-F238E27FC236}">
                <a16:creationId xmlns:a16="http://schemas.microsoft.com/office/drawing/2014/main" id="{D3934EC4-700A-4325-B577-1795DAE51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CACDCA28-0FA8-4F71-9980-C1A80ACCD755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819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B45E68F0-1659-445B-91DD-807D317DE0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596552"/>
              </p:ext>
            </p:extLst>
          </p:nvPr>
        </p:nvGraphicFramePr>
        <p:xfrm>
          <a:off x="233759" y="402811"/>
          <a:ext cx="5299589" cy="638129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292525">
                  <a:extLst>
                    <a:ext uri="{9D8B030D-6E8A-4147-A177-3AD203B41FA5}">
                      <a16:colId xmlns:a16="http://schemas.microsoft.com/office/drawing/2014/main" val="836170012"/>
                    </a:ext>
                  </a:extLst>
                </a:gridCol>
                <a:gridCol w="941056">
                  <a:extLst>
                    <a:ext uri="{9D8B030D-6E8A-4147-A177-3AD203B41FA5}">
                      <a16:colId xmlns:a16="http://schemas.microsoft.com/office/drawing/2014/main" val="1961960394"/>
                    </a:ext>
                  </a:extLst>
                </a:gridCol>
                <a:gridCol w="1066008">
                  <a:extLst>
                    <a:ext uri="{9D8B030D-6E8A-4147-A177-3AD203B41FA5}">
                      <a16:colId xmlns:a16="http://schemas.microsoft.com/office/drawing/2014/main" val="3339319770"/>
                    </a:ext>
                  </a:extLst>
                </a:gridCol>
              </a:tblGrid>
              <a:tr h="64747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Муниципальное образование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ru-RU" sz="1200" dirty="0"/>
                        <a:t>Выгрузка сделана из модуля «Аналитика и отчётность» 08.12.2021 за период 08-30.11.2021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58" marR="3358" marT="335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Доля активности учителей</a:t>
                      </a:r>
                    </a:p>
                  </a:txBody>
                  <a:tcPr marL="3358" marR="3358" marT="335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Доля активности учителей еженедельно</a:t>
                      </a:r>
                    </a:p>
                  </a:txBody>
                  <a:tcPr marL="3358" marR="3358" marT="3358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1664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Еловский муниципальный округ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99,2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97,2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0367267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Большесосновский муниципальный район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98,9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96,6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2579401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Бардымский муниципальный округ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99,4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96,2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8831470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Берёзовский муниципальный округ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98,1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95,3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91122279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Кочёвский муниципальный округ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99,3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93,6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99813781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Верещагинский городской округ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97,7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93,5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19481513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Городской округ город Кудымкар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93,3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08528765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Чайковский городской округ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97,3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92,9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23242450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Ординский муниципальный округ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96,8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92,8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34594448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Куединский муниципальный округ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96,5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92,7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58280072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Краснокамский городской округ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98,3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92,5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41395530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Пермский муниципальный район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97,8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92,4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06954834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Добрянский городской округ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97,5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92,4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24068608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Сивинский муниципальный округ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97,1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91,5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56943504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Чернушинский городской округ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97,5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91,2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63909884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Суксунский городской округ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97,4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90,8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73368229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Александровский муниципальный округ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97,0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90,4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2298107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Кудымкарский муниципальный округ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96,7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90,4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64488150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Нытвенский городской округ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98,8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90,3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20701953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Пермский городской округ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96,9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90,3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37589006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Лысьвенский городской округ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95,4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90,3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81424920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Городской округ ЗАТО Звёздный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90,2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23234817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Карагайский муниципальный округ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97,2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90,0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19922921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Кунгурский муниципальный район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98,1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89,9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33068928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Городской округ город Губаха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98,4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89,5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2494864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37AC0C9-F93B-447D-A429-D0602A2A8E97}"/>
              </a:ext>
            </a:extLst>
          </p:cNvPr>
          <p:cNvSpPr txBox="1"/>
          <p:nvPr/>
        </p:nvSpPr>
        <p:spPr>
          <a:xfrm>
            <a:off x="363793" y="-100744"/>
            <a:ext cx="11464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Рейтинг еженедельной активности </a:t>
            </a:r>
            <a:r>
              <a:rPr lang="ru-RU" u="sng" dirty="0"/>
              <a:t>учителей</a:t>
            </a:r>
            <a:r>
              <a:rPr lang="ru-RU" dirty="0"/>
              <a:t> в ЭПОС – </a:t>
            </a:r>
            <a:r>
              <a:rPr lang="ru-RU" i="1" dirty="0"/>
              <a:t>ноябрь 2021г.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A9C4CB40-0DF9-4032-8C0D-3EBF89FFCB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317710"/>
              </p:ext>
            </p:extLst>
          </p:nvPr>
        </p:nvGraphicFramePr>
        <p:xfrm>
          <a:off x="6037004" y="510023"/>
          <a:ext cx="5921238" cy="622127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592983">
                  <a:extLst>
                    <a:ext uri="{9D8B030D-6E8A-4147-A177-3AD203B41FA5}">
                      <a16:colId xmlns:a16="http://schemas.microsoft.com/office/drawing/2014/main" val="3737171410"/>
                    </a:ext>
                  </a:extLst>
                </a:gridCol>
                <a:gridCol w="1137203">
                  <a:extLst>
                    <a:ext uri="{9D8B030D-6E8A-4147-A177-3AD203B41FA5}">
                      <a16:colId xmlns:a16="http://schemas.microsoft.com/office/drawing/2014/main" val="3146696405"/>
                    </a:ext>
                  </a:extLst>
                </a:gridCol>
                <a:gridCol w="1191052">
                  <a:extLst>
                    <a:ext uri="{9D8B030D-6E8A-4147-A177-3AD203B41FA5}">
                      <a16:colId xmlns:a16="http://schemas.microsoft.com/office/drawing/2014/main" val="116747824"/>
                    </a:ext>
                  </a:extLst>
                </a:gridCol>
              </a:tblGrid>
              <a:tr h="805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Муниципальное образование</a:t>
                      </a:r>
                    </a:p>
                  </a:txBody>
                  <a:tcPr marL="3358" marR="3358" marT="335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Доля активности учителей</a:t>
                      </a:r>
                    </a:p>
                  </a:txBody>
                  <a:tcPr marL="3358" marR="3358" marT="335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Доля активности учителей еженедельно</a:t>
                      </a:r>
                    </a:p>
                  </a:txBody>
                  <a:tcPr marL="3358" marR="3358" marT="3358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448111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Городской округ город Березники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97,0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89,4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50910458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Городской округ город Кунгур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98,2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89,1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85375228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Ильинский городской округ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97,7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89,0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75062982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Осинский городской округ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95,7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88,2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5075581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Соликамский городской округ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96,6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88,1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47693925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Горнозаводский городской округ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95,6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87,4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14277152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Косинский муниципальный округ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97,8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86,9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87925057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Чердынский городской округ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99,1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86,6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78385199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Октябрьский городской округ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92,2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86,2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25168131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Чусовской городской округ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94,6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85,2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14398227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Очёрский городской округ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95,5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84,0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78624067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Юрлинский муниципальный округ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94,6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83,6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10423222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Уинский муниципальный округ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98,6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83,3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92673056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Гайнский муниципальный округ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93,3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82,4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79008525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Краевая ОО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92,7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81,4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82694495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Красновишерский городской округ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85,4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79,7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03870397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Кишертский муниципальный округ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91,0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79,3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30352718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Городской округ город Кизел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90,3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77,3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79766003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Юсьвинский муниципальный округ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92,5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75,7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35167597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Частинский муниципальный округ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83,1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70,7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30086911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Гремячинский</a:t>
                      </a:r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городской округ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74,7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65,1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9202349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Оханский городской округ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94,5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64,4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1980120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effectLst/>
                          <a:latin typeface="Calibri" panose="020F0502020204030204" pitchFamily="34" charset="0"/>
                        </a:rPr>
                        <a:t>Общий итог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96,1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88,5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609149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ctr"/>
                      <a:endParaRPr lang="ru-RU" sz="16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на 16,7% выше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83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1753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6">
            <a:extLst>
              <a:ext uri="{FF2B5EF4-FFF2-40B4-BE49-F238E27FC236}">
                <a16:creationId xmlns:a16="http://schemas.microsoft.com/office/drawing/2014/main" id="{1C68C4D4-7FA1-42C0-9DFF-9D67B125027D}"/>
              </a:ext>
            </a:extLst>
          </p:cNvPr>
          <p:cNvSpPr txBox="1">
            <a:spLocks/>
          </p:cNvSpPr>
          <p:nvPr/>
        </p:nvSpPr>
        <p:spPr>
          <a:xfrm>
            <a:off x="537780" y="0"/>
            <a:ext cx="11172731" cy="5451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rgbClr val="C00000"/>
                </a:solidFill>
              </a:rPr>
              <a:t>Мониторинг активности регистрации </a:t>
            </a:r>
            <a:r>
              <a:rPr lang="ru-RU" sz="2800" b="1" u="sng" dirty="0">
                <a:solidFill>
                  <a:srgbClr val="C00000"/>
                </a:solidFill>
              </a:rPr>
              <a:t>учащихся</a:t>
            </a:r>
            <a:r>
              <a:rPr lang="ru-RU" sz="2800" b="1" dirty="0">
                <a:solidFill>
                  <a:srgbClr val="C00000"/>
                </a:solidFill>
              </a:rPr>
              <a:t> в ЭПОС – </a:t>
            </a:r>
            <a:r>
              <a:rPr lang="ru-RU" sz="2800" b="1" i="1" dirty="0">
                <a:solidFill>
                  <a:srgbClr val="C00000"/>
                </a:solidFill>
              </a:rPr>
              <a:t>но</a:t>
            </a:r>
            <a:r>
              <a:rPr lang="ru-RU" sz="2800" b="1" i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ябрь 2021г.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D02AC8B-0733-4CD2-A43A-6A79B08258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141692"/>
              </p:ext>
            </p:extLst>
          </p:nvPr>
        </p:nvGraphicFramePr>
        <p:xfrm>
          <a:off x="186814" y="562502"/>
          <a:ext cx="5959137" cy="598317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138361">
                  <a:extLst>
                    <a:ext uri="{9D8B030D-6E8A-4147-A177-3AD203B41FA5}">
                      <a16:colId xmlns:a16="http://schemas.microsoft.com/office/drawing/2014/main" val="294483128"/>
                    </a:ext>
                  </a:extLst>
                </a:gridCol>
                <a:gridCol w="1410388">
                  <a:extLst>
                    <a:ext uri="{9D8B030D-6E8A-4147-A177-3AD203B41FA5}">
                      <a16:colId xmlns:a16="http://schemas.microsoft.com/office/drawing/2014/main" val="1501287370"/>
                    </a:ext>
                  </a:extLst>
                </a:gridCol>
                <a:gridCol w="1410388">
                  <a:extLst>
                    <a:ext uri="{9D8B030D-6E8A-4147-A177-3AD203B41FA5}">
                      <a16:colId xmlns:a16="http://schemas.microsoft.com/office/drawing/2014/main" val="2863427364"/>
                    </a:ext>
                  </a:extLst>
                </a:gridCol>
              </a:tblGrid>
              <a:tr h="626853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Муниципальное образование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Доля зарегистрированных учащихся 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учащихся, зарегистрированных </a:t>
                      </a:r>
                      <a:r>
                        <a:rPr lang="ru-RU" sz="1200" b="1" u="sng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ноябре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165389"/>
                  </a:ext>
                </a:extLst>
              </a:tr>
              <a:tr h="9212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Городской округ ЗАТО Звёздный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82,4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13,8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4459254"/>
                  </a:ext>
                </a:extLst>
              </a:tr>
              <a:tr h="16964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Бардымский муниципальный округ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79,3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8375463"/>
                  </a:ext>
                </a:extLst>
              </a:tr>
              <a:tr h="16964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Еловский муниципальный округ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78,6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5348412"/>
                  </a:ext>
                </a:extLst>
              </a:tr>
              <a:tr h="16964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Уинский муниципальный округ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76,9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6440341"/>
                  </a:ext>
                </a:extLst>
              </a:tr>
              <a:tr h="16964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Чернушинский городской округ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76,1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0917538"/>
                  </a:ext>
                </a:extLst>
              </a:tr>
              <a:tr h="27378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Городской округ город Кудымкар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70,8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7419773"/>
                  </a:ext>
                </a:extLst>
              </a:tr>
              <a:tr h="16964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Пермский муниципальный район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69,1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8873464"/>
                  </a:ext>
                </a:extLst>
              </a:tr>
              <a:tr h="16964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Кудымкарский муниципальный округ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64,7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6792155"/>
                  </a:ext>
                </a:extLst>
              </a:tr>
              <a:tr h="16964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Чайковский городской округ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62,4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1036714"/>
                  </a:ext>
                </a:extLst>
              </a:tr>
              <a:tr h="16964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Пермский городской округ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62,1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7878554"/>
                  </a:ext>
                </a:extLst>
              </a:tr>
              <a:tr h="16964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Добрянский городской округ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58,7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8898998"/>
                  </a:ext>
                </a:extLst>
              </a:tr>
              <a:tr h="16964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Краевая ОО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57,2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5,9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7027564"/>
                  </a:ext>
                </a:extLst>
              </a:tr>
              <a:tr h="16964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Лысьвенский городской округ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57,0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895222"/>
                  </a:ext>
                </a:extLst>
              </a:tr>
              <a:tr h="16964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Александровский муниципальный округ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52,7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5998672"/>
                  </a:ext>
                </a:extLst>
              </a:tr>
              <a:tr h="16964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Городской округ город Губаха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52,4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358846"/>
                  </a:ext>
                </a:extLst>
              </a:tr>
              <a:tr h="16964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Кочёвский муниципальный округ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52,3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8971225"/>
                  </a:ext>
                </a:extLst>
              </a:tr>
              <a:tr h="16964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Юсьвинский муниципальный округ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51,6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0648731"/>
                  </a:ext>
                </a:extLst>
              </a:tr>
              <a:tr h="16964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Сивинский муниципальный округ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49,9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5090835"/>
                  </a:ext>
                </a:extLst>
              </a:tr>
              <a:tr h="16964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Горнозаводский городской округ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49,6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9625368"/>
                  </a:ext>
                </a:extLst>
              </a:tr>
              <a:tr h="16964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Берёзовский муниципальный округ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49,4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8888852"/>
                  </a:ext>
                </a:extLst>
              </a:tr>
              <a:tr h="16964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Кунгурский муниципальный район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49,2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7743816"/>
                  </a:ext>
                </a:extLst>
              </a:tr>
              <a:tr h="16964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Юрлинский муниципальный округ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49,0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9885457"/>
                  </a:ext>
                </a:extLst>
              </a:tr>
              <a:tr h="16964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Городской округ город Кунгур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48,8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3791"/>
                  </a:ext>
                </a:extLst>
              </a:tr>
              <a:tr h="16964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Нытвенский городской округ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48,4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6075461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8FF682E3-7996-4536-9A0F-0F0634D1D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652331"/>
              </p:ext>
            </p:extLst>
          </p:nvPr>
        </p:nvGraphicFramePr>
        <p:xfrm>
          <a:off x="6301125" y="562502"/>
          <a:ext cx="5704061" cy="597438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332731">
                  <a:extLst>
                    <a:ext uri="{9D8B030D-6E8A-4147-A177-3AD203B41FA5}">
                      <a16:colId xmlns:a16="http://schemas.microsoft.com/office/drawing/2014/main" val="778578173"/>
                    </a:ext>
                  </a:extLst>
                </a:gridCol>
                <a:gridCol w="1185665">
                  <a:extLst>
                    <a:ext uri="{9D8B030D-6E8A-4147-A177-3AD203B41FA5}">
                      <a16:colId xmlns:a16="http://schemas.microsoft.com/office/drawing/2014/main" val="446538073"/>
                    </a:ext>
                  </a:extLst>
                </a:gridCol>
                <a:gridCol w="1185665">
                  <a:extLst>
                    <a:ext uri="{9D8B030D-6E8A-4147-A177-3AD203B41FA5}">
                      <a16:colId xmlns:a16="http://schemas.microsoft.com/office/drawing/2014/main" val="631143043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Муниципальное образование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Доля зарегистрированных учащихся 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учащихся, зарегистрированных </a:t>
                      </a:r>
                      <a:r>
                        <a:rPr lang="ru-RU" sz="1200" b="1" u="sng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ноябре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294466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Очёрский городской округ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48,0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6098426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Гайнский муниципальный округ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47,1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6605679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Суксунский городской округ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47,1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0154753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Октябрьский городской округ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47,0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2350529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Красновишерский городской округ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46,7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500268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Соликамский городской округ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46,2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1034494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Большесосновский муниципальный район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45,7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6252016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Ординский муниципальный округ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44,1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400700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Осинский городской округ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42,7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7430513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Куединский муниципальный округ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41,4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6281654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Чердынский городской округ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41,0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8786122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Ильинский городской округ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40,1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1508678"/>
                  </a:ext>
                </a:extLst>
              </a:tr>
              <a:tr h="12705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Косинский муниципальный округ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39,7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3,3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7675742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Оханский городской округ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38,4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8034236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Городской округ город Березники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36,8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49966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Городской округ город Кизел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36,4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5067604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Чусовской городской округ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35,6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6293857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Краснокамский городской округ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34,1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1277345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Карагайский муниципальный округ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31,7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9917949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Верещагинский городской округ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31,5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1557681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Гремячинский городской округ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31,5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7576271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Частинский муниципальный округ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28,7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1824557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Кишертский муниципальный округ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27,4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83843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Общий итог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51,9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069685"/>
                  </a:ext>
                </a:extLst>
              </a:tr>
            </a:tbl>
          </a:graphicData>
        </a:graphic>
      </p:graphicFrame>
      <p:sp>
        <p:nvSpPr>
          <p:cNvPr id="6" name="Номер слайда 2">
            <a:extLst>
              <a:ext uri="{FF2B5EF4-FFF2-40B4-BE49-F238E27FC236}">
                <a16:creationId xmlns:a16="http://schemas.microsoft.com/office/drawing/2014/main" id="{F59B40D0-BC26-486C-97F0-866D7D27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CACDCA28-0FA8-4F71-9980-C1A80ACCD755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8506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B45E68F0-1659-445B-91DD-807D317DE0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378582"/>
              </p:ext>
            </p:extLst>
          </p:nvPr>
        </p:nvGraphicFramePr>
        <p:xfrm>
          <a:off x="363793" y="427825"/>
          <a:ext cx="5447072" cy="638129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337350">
                  <a:extLst>
                    <a:ext uri="{9D8B030D-6E8A-4147-A177-3AD203B41FA5}">
                      <a16:colId xmlns:a16="http://schemas.microsoft.com/office/drawing/2014/main" val="836170012"/>
                    </a:ext>
                  </a:extLst>
                </a:gridCol>
                <a:gridCol w="900353">
                  <a:extLst>
                    <a:ext uri="{9D8B030D-6E8A-4147-A177-3AD203B41FA5}">
                      <a16:colId xmlns:a16="http://schemas.microsoft.com/office/drawing/2014/main" val="1961960394"/>
                    </a:ext>
                  </a:extLst>
                </a:gridCol>
                <a:gridCol w="1209369">
                  <a:extLst>
                    <a:ext uri="{9D8B030D-6E8A-4147-A177-3AD203B41FA5}">
                      <a16:colId xmlns:a16="http://schemas.microsoft.com/office/drawing/2014/main" val="3339319770"/>
                    </a:ext>
                  </a:extLst>
                </a:gridCol>
              </a:tblGrid>
              <a:tr h="67961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Муниципальное образование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ru-RU" sz="1200" dirty="0"/>
                        <a:t>Выгрузка сделана из модуля «Аналитика и отчётность» 08.12.2021 за период 08-30.11.2021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58" marR="3358" marT="335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Доля активности учащихся</a:t>
                      </a:r>
                    </a:p>
                  </a:txBody>
                  <a:tcPr marL="3358" marR="3358" marT="335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Доля еженедельной активности учащихся</a:t>
                      </a:r>
                    </a:p>
                  </a:txBody>
                  <a:tcPr marL="3358" marR="3358" marT="3358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166458"/>
                  </a:ext>
                </a:extLst>
              </a:tr>
              <a:tr h="13217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Городской округ ЗАТО Звёздный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62,1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41,5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80367267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Чернушинский городской округ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55,7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39,8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22579401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Пермский городской округ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43,2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33,6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38831470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Пермский муниципальный район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47,2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31,5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91122279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Лысьвенский городской округ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37,7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29,2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99813781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Чайковский городской округ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43,2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28,6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19481513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Городской округ город Кудымкар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40,3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26,4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08528765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Еловский муниципальный округ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42,4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25,8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23242450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Красновишерский городской округ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32,6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25,7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34594448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Уинский муниципальный округ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41,9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25,7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58280072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Бардымский муниципальный округ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44,4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25,6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41395530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Соликамский городской округ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32,2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25,2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06954834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Александровский муниципальный округ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32,5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23,8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24068608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Городской округ город Губаха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35,8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23,4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56943504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Городской округ город Кунгур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31,3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22,3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63909884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Добрянский городской округ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33,8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21,6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73368229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Большесосновский муниципальный район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32,2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21,1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2298107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Горнозаводский городской округ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30,7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20,7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64488150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Городской округ город Березники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27,6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20,7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20701953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Кочёвский муниципальный округ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27,3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20,2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37589006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Кудымкарский муниципальный округ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33,5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19,7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81424920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Сивинский муниципальный округ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28,3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19,5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23234817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Нытвенский городской округ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30,2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19,4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19922921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Юсьвинский муниципальный округ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29,1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18,8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33068928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Октябрьский городской округ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31,5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18,4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2494864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37AC0C9-F93B-447D-A429-D0602A2A8E97}"/>
              </a:ext>
            </a:extLst>
          </p:cNvPr>
          <p:cNvSpPr txBox="1"/>
          <p:nvPr/>
        </p:nvSpPr>
        <p:spPr>
          <a:xfrm>
            <a:off x="363793" y="-46518"/>
            <a:ext cx="11464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Рейтинг еженедельной активности </a:t>
            </a:r>
            <a:r>
              <a:rPr lang="ru-RU" u="sng" dirty="0"/>
              <a:t>учащихся</a:t>
            </a:r>
            <a:r>
              <a:rPr lang="ru-RU" dirty="0"/>
              <a:t> в ЭПОС – </a:t>
            </a:r>
            <a:r>
              <a:rPr lang="ru-RU" i="1" dirty="0"/>
              <a:t>ноябрь 2021г.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A9C4CB40-0DF9-4032-8C0D-3EBF89FFCB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38449"/>
              </p:ext>
            </p:extLst>
          </p:nvPr>
        </p:nvGraphicFramePr>
        <p:xfrm>
          <a:off x="6095999" y="476702"/>
          <a:ext cx="5543460" cy="622127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363748">
                  <a:extLst>
                    <a:ext uri="{9D8B030D-6E8A-4147-A177-3AD203B41FA5}">
                      <a16:colId xmlns:a16="http://schemas.microsoft.com/office/drawing/2014/main" val="3737171410"/>
                    </a:ext>
                  </a:extLst>
                </a:gridCol>
                <a:gridCol w="1089856">
                  <a:extLst>
                    <a:ext uri="{9D8B030D-6E8A-4147-A177-3AD203B41FA5}">
                      <a16:colId xmlns:a16="http://schemas.microsoft.com/office/drawing/2014/main" val="3146696405"/>
                    </a:ext>
                  </a:extLst>
                </a:gridCol>
                <a:gridCol w="1089856">
                  <a:extLst>
                    <a:ext uri="{9D8B030D-6E8A-4147-A177-3AD203B41FA5}">
                      <a16:colId xmlns:a16="http://schemas.microsoft.com/office/drawing/2014/main" val="116747824"/>
                    </a:ext>
                  </a:extLst>
                </a:gridCol>
              </a:tblGrid>
              <a:tr h="805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Муниципальное образование</a:t>
                      </a:r>
                    </a:p>
                  </a:txBody>
                  <a:tcPr marL="3358" marR="3358" marT="335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Доля активности учащихся</a:t>
                      </a:r>
                    </a:p>
                  </a:txBody>
                  <a:tcPr marL="3358" marR="3358" marT="335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Доля еженедельной активности учащихся</a:t>
                      </a:r>
                    </a:p>
                  </a:txBody>
                  <a:tcPr marL="3358" marR="3358" marT="3358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4481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Ординский муниципальный округ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28,3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18,3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50910458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Кунгурский муниципальный район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31,1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18,3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85375228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Берёзовский муниципальный округ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26,5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17,8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75062982"/>
                  </a:ext>
                </a:extLst>
              </a:tr>
              <a:tr h="7881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Краевая ОО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42,7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17,7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5075581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Краснокамский городской округ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23,8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17,1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47693925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Осинский городской округ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23,6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16,9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14277152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Куединский муниципальный округ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26,2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16,1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87925057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Чусовской городской округ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23,1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15,8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78385199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Гайнский муниципальный округ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22,4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15,2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25168131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Чердынский городской округ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29,5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15,0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14398227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Городской округ город Кизел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24,2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14,3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78624067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Очёрский городской округ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27,3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14,2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10423222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Суксунский городской округ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24,8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14,2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92673056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Карагайский муниципальный округ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20,0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13,9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79008525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Гремячинский городской округ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18,9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13,0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82694495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Верещагинский городской округ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20,8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12,8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30352718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Ильинский городской округ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23,8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12,4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79766003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Косинский муниципальный округ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20,7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10,8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35167597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Юрлинский муниципальный округ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21,5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10,5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30086911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Кишертский муниципальный округ</a:t>
                      </a:r>
                    </a:p>
                  </a:txBody>
                  <a:tcPr marL="7620" marR="7620" marT="762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18,1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9,4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650224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Частинский муниципальный округ</a:t>
                      </a:r>
                    </a:p>
                  </a:txBody>
                  <a:tcPr marL="7620" marR="7620" marT="762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14,0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7,6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202349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Оханский городской округ</a:t>
                      </a:r>
                    </a:p>
                  </a:txBody>
                  <a:tcPr marL="7620" marR="7620" marT="762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14,3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5,4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1980120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effectLst/>
                          <a:latin typeface="Calibri" panose="020F0502020204030204" pitchFamily="34" charset="0"/>
                        </a:rPr>
                        <a:t>Общий итог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32,8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22,1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609149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ctr"/>
                      <a:endParaRPr lang="ru-RU" sz="16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на 0,7% выше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на 1,3% выше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849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7793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B45E68F0-1659-445B-91DD-807D317DE0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109445"/>
              </p:ext>
            </p:extLst>
          </p:nvPr>
        </p:nvGraphicFramePr>
        <p:xfrm>
          <a:off x="108156" y="407876"/>
          <a:ext cx="5553735" cy="645640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355466">
                  <a:extLst>
                    <a:ext uri="{9D8B030D-6E8A-4147-A177-3AD203B41FA5}">
                      <a16:colId xmlns:a16="http://schemas.microsoft.com/office/drawing/2014/main" val="836170012"/>
                    </a:ext>
                  </a:extLst>
                </a:gridCol>
                <a:gridCol w="1118210">
                  <a:extLst>
                    <a:ext uri="{9D8B030D-6E8A-4147-A177-3AD203B41FA5}">
                      <a16:colId xmlns:a16="http://schemas.microsoft.com/office/drawing/2014/main" val="1961960394"/>
                    </a:ext>
                  </a:extLst>
                </a:gridCol>
                <a:gridCol w="1080059">
                  <a:extLst>
                    <a:ext uri="{9D8B030D-6E8A-4147-A177-3AD203B41FA5}">
                      <a16:colId xmlns:a16="http://schemas.microsoft.com/office/drawing/2014/main" val="3339319770"/>
                    </a:ext>
                  </a:extLst>
                </a:gridCol>
              </a:tblGrid>
              <a:tr h="77721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Муниципальное 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обра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зование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ru-RU" sz="1200" dirty="0"/>
                        <a:t>Выгрузка сделана из модуля «Аналитика и отчётность» 08.12.2021 за период 08-30.11.2021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58" marR="3358" marT="335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Доля учащихся, у которых родители входили хоть раз в ЭД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 Доля учащихся, у которых родители входили в ЭД еженедельно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166458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Городской округ ЗАТО Звёздный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86,8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60,4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80367267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Чернушинский городской округ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73,3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53,7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22579401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Городской округ город Кудымкар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71,5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47,0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38831470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Большесосновский муниципальный район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64,5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44,8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91122279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Пермский муниципальный район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61,1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40,4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99813781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Соликамский городской округ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53,7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40,1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19481513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Пермский городской округ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56,8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37,8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08528765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Еловский муниципальный округ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58,2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37,2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23242450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Чайковский городской округ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56,3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37,2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34594448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Городской округ город Березники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50,2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34,6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58280072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Лысьвенский городской округ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50,0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33,8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41395530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Добрянский городской округ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48,5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33,2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06954834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Чердынский городской округ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50,0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31,2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24068608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Городской округ город Губаха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52,7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31,1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56943504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Городской округ город Кунгур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51,1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30,4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63909884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Александровский муниципальный округ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43,3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29,1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73368229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Осинский городской округ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42,5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28,5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2298107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Нытвенский городской округ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48,1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28,2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64488150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Краснокамский городской округ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43,3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28,0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20701953"/>
                  </a:ext>
                </a:extLst>
              </a:tr>
              <a:tr h="20800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Гремячинский городской округ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38,8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27,1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37589006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Уинский муниципальный округ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43,1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26,7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81424920"/>
                  </a:ext>
                </a:extLst>
              </a:tr>
              <a:tr h="22324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Берёзовский муниципальный округ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42,6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26,6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2323481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Кудымкарский муниципальный округ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44,3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26,4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19922921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Кунгурский муниципальный район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45,1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25,7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33068928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Красновишерский городской округ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37,4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25,5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2494864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37AC0C9-F93B-447D-A429-D0602A2A8E97}"/>
              </a:ext>
            </a:extLst>
          </p:cNvPr>
          <p:cNvSpPr txBox="1"/>
          <p:nvPr/>
        </p:nvSpPr>
        <p:spPr>
          <a:xfrm>
            <a:off x="727587" y="-115344"/>
            <a:ext cx="11464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Рейтинг еженедельной активности </a:t>
            </a:r>
            <a:r>
              <a:rPr lang="ru-RU" u="sng" dirty="0"/>
              <a:t>родителей</a:t>
            </a:r>
            <a:r>
              <a:rPr lang="ru-RU" dirty="0"/>
              <a:t> в ЭПОС – </a:t>
            </a:r>
            <a:r>
              <a:rPr lang="ru-RU" i="1" dirty="0"/>
              <a:t>ноябрь 2021г.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A9C4CB40-0DF9-4032-8C0D-3EBF89FFCB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630668"/>
              </p:ext>
            </p:extLst>
          </p:nvPr>
        </p:nvGraphicFramePr>
        <p:xfrm>
          <a:off x="5907261" y="476702"/>
          <a:ext cx="5920945" cy="62865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409670">
                  <a:extLst>
                    <a:ext uri="{9D8B030D-6E8A-4147-A177-3AD203B41FA5}">
                      <a16:colId xmlns:a16="http://schemas.microsoft.com/office/drawing/2014/main" val="3737171410"/>
                    </a:ext>
                  </a:extLst>
                </a:gridCol>
                <a:gridCol w="1133571">
                  <a:extLst>
                    <a:ext uri="{9D8B030D-6E8A-4147-A177-3AD203B41FA5}">
                      <a16:colId xmlns:a16="http://schemas.microsoft.com/office/drawing/2014/main" val="3146696405"/>
                    </a:ext>
                  </a:extLst>
                </a:gridCol>
                <a:gridCol w="1377704">
                  <a:extLst>
                    <a:ext uri="{9D8B030D-6E8A-4147-A177-3AD203B41FA5}">
                      <a16:colId xmlns:a16="http://schemas.microsoft.com/office/drawing/2014/main" val="116747824"/>
                    </a:ext>
                  </a:extLst>
                </a:gridCol>
              </a:tblGrid>
              <a:tr h="805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Муниципальное образование</a:t>
                      </a:r>
                    </a:p>
                  </a:txBody>
                  <a:tcPr marL="3358" marR="3358" marT="335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Доля учащихся, у которых родители входили хоть раз в ЭД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 Доля учащихся, у которых родители входили в ЭД еженедельно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4481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Гайнский муниципальный округ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41,7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24,6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509104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Верещагинский городской округ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41,7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23,6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36863875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Куединский муниципальный округ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38,1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23,2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85375228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Ординский муниципальный округ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35,2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23,2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75062982"/>
                  </a:ext>
                </a:extLst>
              </a:tr>
              <a:tr h="7881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Бардымский муниципальный округ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37,5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22,2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5075581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Юсьвинский муниципальный округ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42,2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21,9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47693925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Косинский муниципальный округ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36,3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20,7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14277152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Ильинский городской округ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34,3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20,7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87925057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Очёрский городской округ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40,2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20,4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78385199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Сивинский муниципальный округ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32,1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20,4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25168131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Кочёвский муниципальный округ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39,0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20,1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14398227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Чусовской городской округ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30,2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19,6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78624067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Октябрьский городской округ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35,0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18,7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10423222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Горнозаводский городской округ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31,1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18,4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92673056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Кишертский муниципальный округ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32,7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18,3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79008525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Краевая ОО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37,0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18,3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82694495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Карагайский муниципальный округ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32,4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18,2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30352718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Городской округ город Кизел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30,4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18,1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79766003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Суксунский городской округ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32,2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18,0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35167597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Юрлинский муниципальный округ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27,2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16,3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30086911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Частинский муниципальный округ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19,4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12,4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29202349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Оханский городской округ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27,0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10,9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1980120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effectLst/>
                          <a:latin typeface="Calibri" panose="020F0502020204030204" pitchFamily="34" charset="0"/>
                        </a:rPr>
                        <a:t>Общий итог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45,8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29,1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609149"/>
                  </a:ext>
                </a:extLst>
              </a:tr>
              <a:tr h="80580">
                <a:tc>
                  <a:txBody>
                    <a:bodyPr/>
                    <a:lstStyle/>
                    <a:p>
                      <a:pPr algn="l" fontAlgn="ctr"/>
                      <a:endParaRPr lang="ru-RU" sz="16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на 0,9% выше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на 1,7% выше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368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5799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558B70-F6D1-4A6F-ACD8-88A545B18C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314" t="1297" r="1673" b="12142"/>
          <a:stretch/>
        </p:blipFill>
        <p:spPr>
          <a:xfrm>
            <a:off x="117985" y="171832"/>
            <a:ext cx="5824209" cy="2856503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5D783EF-59B3-4484-B194-9122A56522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00" t="2130" r="1855" b="11983"/>
          <a:stretch/>
        </p:blipFill>
        <p:spPr>
          <a:xfrm>
            <a:off x="6166208" y="171832"/>
            <a:ext cx="5824209" cy="2856503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066EED1-762B-4326-AD7C-717B2B04517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041" r="1782" b="12301"/>
          <a:stretch/>
        </p:blipFill>
        <p:spPr>
          <a:xfrm>
            <a:off x="117985" y="3429000"/>
            <a:ext cx="5824209" cy="2856504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B372D-F099-4D67-8986-A1F735C4494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145" t="1097" r="1747" b="11146"/>
          <a:stretch/>
        </p:blipFill>
        <p:spPr>
          <a:xfrm>
            <a:off x="6166208" y="3429001"/>
            <a:ext cx="5811566" cy="2856503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75C82473-99B5-4366-BB26-F0F0E0B14D2B}"/>
              </a:ext>
            </a:extLst>
          </p:cNvPr>
          <p:cNvSpPr/>
          <p:nvPr/>
        </p:nvSpPr>
        <p:spPr>
          <a:xfrm>
            <a:off x="3293807" y="98323"/>
            <a:ext cx="914400" cy="3736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10ED31B5-D687-4D5A-960E-30F886E46B64}"/>
              </a:ext>
            </a:extLst>
          </p:cNvPr>
          <p:cNvSpPr/>
          <p:nvPr/>
        </p:nvSpPr>
        <p:spPr>
          <a:xfrm>
            <a:off x="11159615" y="3335592"/>
            <a:ext cx="914400" cy="40066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15A58A38-6214-441E-BAFE-C53CAC2831BF}"/>
              </a:ext>
            </a:extLst>
          </p:cNvPr>
          <p:cNvSpPr/>
          <p:nvPr/>
        </p:nvSpPr>
        <p:spPr>
          <a:xfrm>
            <a:off x="4542503" y="3429000"/>
            <a:ext cx="914400" cy="40066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D8FFE1A1-7AA3-4795-9F6D-7E7232A84AC9}"/>
              </a:ext>
            </a:extLst>
          </p:cNvPr>
          <p:cNvSpPr/>
          <p:nvPr/>
        </p:nvSpPr>
        <p:spPr>
          <a:xfrm>
            <a:off x="10023987" y="98323"/>
            <a:ext cx="914400" cy="37339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B7128FCF-C7BF-432D-8F06-48C7EC6C1E2F}"/>
              </a:ext>
            </a:extLst>
          </p:cNvPr>
          <p:cNvSpPr/>
          <p:nvPr/>
        </p:nvSpPr>
        <p:spPr>
          <a:xfrm>
            <a:off x="8032955" y="4621161"/>
            <a:ext cx="1474839" cy="120936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65AE697-61D7-41BD-9633-7DFABE116C3E}"/>
              </a:ext>
            </a:extLst>
          </p:cNvPr>
          <p:cNvSpPr/>
          <p:nvPr/>
        </p:nvSpPr>
        <p:spPr>
          <a:xfrm>
            <a:off x="9743767" y="1362996"/>
            <a:ext cx="1474839" cy="120936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19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67C6381D-ACE4-47E2-883B-ADD6468FF5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779464"/>
              </p:ext>
            </p:extLst>
          </p:nvPr>
        </p:nvGraphicFramePr>
        <p:xfrm>
          <a:off x="132736" y="432608"/>
          <a:ext cx="11926528" cy="630174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038098">
                  <a:extLst>
                    <a:ext uri="{9D8B030D-6E8A-4147-A177-3AD203B41FA5}">
                      <a16:colId xmlns:a16="http://schemas.microsoft.com/office/drawing/2014/main" val="29738627"/>
                    </a:ext>
                  </a:extLst>
                </a:gridCol>
                <a:gridCol w="1329140">
                  <a:extLst>
                    <a:ext uri="{9D8B030D-6E8A-4147-A177-3AD203B41FA5}">
                      <a16:colId xmlns:a16="http://schemas.microsoft.com/office/drawing/2014/main" val="4087582413"/>
                    </a:ext>
                  </a:extLst>
                </a:gridCol>
                <a:gridCol w="1254587">
                  <a:extLst>
                    <a:ext uri="{9D8B030D-6E8A-4147-A177-3AD203B41FA5}">
                      <a16:colId xmlns:a16="http://schemas.microsoft.com/office/drawing/2014/main" val="3712675752"/>
                    </a:ext>
                  </a:extLst>
                </a:gridCol>
                <a:gridCol w="1302232">
                  <a:extLst>
                    <a:ext uri="{9D8B030D-6E8A-4147-A177-3AD203B41FA5}">
                      <a16:colId xmlns:a16="http://schemas.microsoft.com/office/drawing/2014/main" val="4246965787"/>
                    </a:ext>
                  </a:extLst>
                </a:gridCol>
                <a:gridCol w="1286350">
                  <a:extLst>
                    <a:ext uri="{9D8B030D-6E8A-4147-A177-3AD203B41FA5}">
                      <a16:colId xmlns:a16="http://schemas.microsoft.com/office/drawing/2014/main" val="2217891632"/>
                    </a:ext>
                  </a:extLst>
                </a:gridCol>
                <a:gridCol w="1206947">
                  <a:extLst>
                    <a:ext uri="{9D8B030D-6E8A-4147-A177-3AD203B41FA5}">
                      <a16:colId xmlns:a16="http://schemas.microsoft.com/office/drawing/2014/main" val="2176961781"/>
                    </a:ext>
                  </a:extLst>
                </a:gridCol>
                <a:gridCol w="1254587">
                  <a:extLst>
                    <a:ext uri="{9D8B030D-6E8A-4147-A177-3AD203B41FA5}">
                      <a16:colId xmlns:a16="http://schemas.microsoft.com/office/drawing/2014/main" val="1837819471"/>
                    </a:ext>
                  </a:extLst>
                </a:gridCol>
                <a:gridCol w="1254587">
                  <a:extLst>
                    <a:ext uri="{9D8B030D-6E8A-4147-A177-3AD203B41FA5}">
                      <a16:colId xmlns:a16="http://schemas.microsoft.com/office/drawing/2014/main" val="650662075"/>
                    </a:ext>
                  </a:extLst>
                </a:gridCol>
              </a:tblGrid>
              <a:tr h="1421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Доля ЭД, где все услуги предоставлены качественно</a:t>
                      </a:r>
                    </a:p>
                  </a:txBody>
                  <a:tcPr marL="7620" marR="7620" marT="762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effectLst/>
                          <a:latin typeface="Calibri" panose="020F0502020204030204" pitchFamily="34" charset="0"/>
                        </a:rPr>
                        <a:t> Доля активности </a:t>
                      </a:r>
                      <a:r>
                        <a:rPr lang="ru-RU" sz="1300" b="1" i="0" u="sng" strike="noStrike" dirty="0">
                          <a:effectLst/>
                          <a:latin typeface="Calibri" panose="020F0502020204030204" pitchFamily="34" charset="0"/>
                        </a:rPr>
                        <a:t>учителей</a:t>
                      </a:r>
                      <a:endParaRPr lang="ru-RU" sz="13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effectLst/>
                          <a:latin typeface="Calibri" panose="020F0502020204030204" pitchFamily="34" charset="0"/>
                        </a:rPr>
                        <a:t> Доля активности </a:t>
                      </a:r>
                      <a:r>
                        <a:rPr lang="ru-RU" sz="1300" b="1" i="0" u="sng" strike="noStrike" dirty="0">
                          <a:effectLst/>
                          <a:latin typeface="Calibri" panose="020F0502020204030204" pitchFamily="34" charset="0"/>
                        </a:rPr>
                        <a:t>учителей </a:t>
                      </a:r>
                      <a:r>
                        <a:rPr lang="ru-RU" sz="1300" b="1" i="0" u="none" strike="noStrike" dirty="0">
                          <a:effectLst/>
                          <a:latin typeface="Calibri" panose="020F0502020204030204" pitchFamily="34" charset="0"/>
                        </a:rPr>
                        <a:t>еженедельно</a:t>
                      </a:r>
                    </a:p>
                  </a:txBody>
                  <a:tcPr marL="7620" marR="7620" marT="762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effectLst/>
                          <a:latin typeface="Calibri" panose="020F0502020204030204" pitchFamily="34" charset="0"/>
                        </a:rPr>
                        <a:t> Доля активности входа </a:t>
                      </a:r>
                      <a:r>
                        <a:rPr lang="ru-RU" sz="1300" b="1" i="0" u="sng" strike="noStrike" dirty="0">
                          <a:effectLst/>
                          <a:latin typeface="Calibri" panose="020F0502020204030204" pitchFamily="34" charset="0"/>
                        </a:rPr>
                        <a:t>учащихся</a:t>
                      </a:r>
                      <a:r>
                        <a:rPr lang="ru-RU" sz="1300" b="1" i="0" u="none" strike="noStrike" dirty="0">
                          <a:effectLst/>
                          <a:latin typeface="Calibri" panose="020F0502020204030204" pitchFamily="34" charset="0"/>
                        </a:rPr>
                        <a:t> в ЭД</a:t>
                      </a:r>
                    </a:p>
                  </a:txBody>
                  <a:tcPr marL="7620" marR="7620" marT="762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effectLst/>
                          <a:latin typeface="Calibri" panose="020F0502020204030204" pitchFamily="34" charset="0"/>
                        </a:rPr>
                        <a:t> Доля активности  входа </a:t>
                      </a:r>
                      <a:r>
                        <a:rPr lang="ru-RU" sz="1300" b="1" i="0" u="sng" strike="noStrike" dirty="0">
                          <a:effectLst/>
                          <a:latin typeface="Calibri" panose="020F0502020204030204" pitchFamily="34" charset="0"/>
                        </a:rPr>
                        <a:t>учащихся </a:t>
                      </a:r>
                      <a:r>
                        <a:rPr lang="ru-RU" sz="1300" b="1" i="0" u="none" strike="noStrike" dirty="0">
                          <a:effectLst/>
                          <a:latin typeface="Calibri" panose="020F0502020204030204" pitchFamily="34" charset="0"/>
                        </a:rPr>
                        <a:t>в ЭД еженедельно</a:t>
                      </a:r>
                    </a:p>
                  </a:txBody>
                  <a:tcPr marL="7620" marR="7620" marT="762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effectLst/>
                          <a:latin typeface="Calibri" panose="020F0502020204030204" pitchFamily="34" charset="0"/>
                        </a:rPr>
                        <a:t> Доля учащихся, у которых родители входили хоть раз в ЭД за период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effectLst/>
                          <a:latin typeface="Calibri" panose="020F0502020204030204" pitchFamily="34" charset="0"/>
                        </a:rPr>
                        <a:t> Доля учащихся, у которых </a:t>
                      </a:r>
                      <a:r>
                        <a:rPr lang="ru-RU" sz="1300" b="1" i="0" u="sng" strike="noStrike" dirty="0">
                          <a:effectLst/>
                          <a:latin typeface="Calibri" panose="020F0502020204030204" pitchFamily="34" charset="0"/>
                        </a:rPr>
                        <a:t>родители</a:t>
                      </a:r>
                      <a:r>
                        <a:rPr lang="ru-RU" sz="1300" b="1" i="0" u="none" strike="noStrike" dirty="0">
                          <a:effectLst/>
                          <a:latin typeface="Calibri" panose="020F0502020204030204" pitchFamily="34" charset="0"/>
                        </a:rPr>
                        <a:t> входили в ЭД еженедельно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853208"/>
                  </a:ext>
                </a:extLst>
              </a:tr>
              <a:tr h="14218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Городской округ город Губаха</a:t>
                      </a:r>
                    </a:p>
                  </a:txBody>
                  <a:tcPr marL="7620" marR="7620" marT="762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98,4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89,5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35,8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23,4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52,7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31,1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17959"/>
                  </a:ext>
                </a:extLst>
              </a:tr>
              <a:tr h="14218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Чайковский городской округ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97,3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92,9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43,2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28,6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56,3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37,2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094126"/>
                  </a:ext>
                </a:extLst>
              </a:tr>
              <a:tr h="14218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Карагайский муниципальный округ</a:t>
                      </a:r>
                    </a:p>
                  </a:txBody>
                  <a:tcPr marL="7620" marR="7620" marT="762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97,2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90,0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20,0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13,9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32,4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18,2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313918"/>
                  </a:ext>
                </a:extLst>
              </a:tr>
              <a:tr h="14218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Чердынский городской округ</a:t>
                      </a:r>
                    </a:p>
                  </a:txBody>
                  <a:tcPr marL="7620" marR="7620" marT="762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99,8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99,1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86,6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29,5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15,0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50,0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31,2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767714"/>
                  </a:ext>
                </a:extLst>
              </a:tr>
              <a:tr h="15803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Частинский муниципальный округ</a:t>
                      </a:r>
                    </a:p>
                  </a:txBody>
                  <a:tcPr marL="7620" marR="7620" marT="762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99,4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83,1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70,7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14,0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7,6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19,4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12,4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67957"/>
                  </a:ext>
                </a:extLst>
              </a:tr>
              <a:tr h="15734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Пермский муниципальный район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99,0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97,8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92,4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47,2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31,5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61,1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40,4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729189"/>
                  </a:ext>
                </a:extLst>
              </a:tr>
              <a:tr h="14218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Осинский городской округ</a:t>
                      </a:r>
                    </a:p>
                  </a:txBody>
                  <a:tcPr marL="7620" marR="7620" marT="762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98,6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95,7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88,2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23,6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16,9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42,5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28,5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648376"/>
                  </a:ext>
                </a:extLst>
              </a:tr>
              <a:tr h="14218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Кунгурский муниципальный район</a:t>
                      </a:r>
                    </a:p>
                  </a:txBody>
                  <a:tcPr marL="7620" marR="7620" marT="762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98,5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98,1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89,9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31,1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18,3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45,1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25,7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159313"/>
                  </a:ext>
                </a:extLst>
              </a:tr>
              <a:tr h="14218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Городской округ город Березники</a:t>
                      </a:r>
                    </a:p>
                  </a:txBody>
                  <a:tcPr marL="7620" marR="7620" marT="762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98,1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97,0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89,4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27,6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20,7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50,2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34,6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631434"/>
                  </a:ext>
                </a:extLst>
              </a:tr>
              <a:tr h="14218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Краснокамский городской округ</a:t>
                      </a:r>
                    </a:p>
                  </a:txBody>
                  <a:tcPr marL="7620" marR="7620" marT="762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97,8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98,3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92,5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23,8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17,1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43,3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28,0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592255"/>
                  </a:ext>
                </a:extLst>
              </a:tr>
              <a:tr h="14218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Городской округ ЗАТО Звёздный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97,7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90,2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62,1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41,5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86,8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60,4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031801"/>
                  </a:ext>
                </a:extLst>
              </a:tr>
              <a:tr h="14218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Большесосновский МР</a:t>
                      </a:r>
                    </a:p>
                  </a:txBody>
                  <a:tcPr marL="7620" marR="7620" marT="762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97,5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98,9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96,6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32,2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21,1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64,5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44,8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814087"/>
                  </a:ext>
                </a:extLst>
              </a:tr>
              <a:tr h="14218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Соликамский городской округ</a:t>
                      </a:r>
                    </a:p>
                  </a:txBody>
                  <a:tcPr marL="7620" marR="7620" marT="762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97,3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96,6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88,1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32,2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25,2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53,7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40,1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030932"/>
                  </a:ext>
                </a:extLst>
              </a:tr>
              <a:tr h="14218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Ильинский городской округ</a:t>
                      </a:r>
                    </a:p>
                  </a:txBody>
                  <a:tcPr marL="7620" marR="7620" marT="762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97,0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97,7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89,0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23,8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12,4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34,3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20,7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944521"/>
                  </a:ext>
                </a:extLst>
              </a:tr>
              <a:tr h="14218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Городской округ город Кунгур</a:t>
                      </a:r>
                    </a:p>
                  </a:txBody>
                  <a:tcPr marL="7620" marR="7620" marT="762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96,7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98,2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89,1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31,3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22,3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51,1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30,4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0252"/>
                  </a:ext>
                </a:extLst>
              </a:tr>
              <a:tr h="14218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Суксунский городской округ</a:t>
                      </a:r>
                    </a:p>
                  </a:txBody>
                  <a:tcPr marL="7620" marR="7620" marT="762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96,6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97,4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90,8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24,8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14,2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32,2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18,0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052481"/>
                  </a:ext>
                </a:extLst>
              </a:tr>
              <a:tr h="14218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Ординский муниципальный округ</a:t>
                      </a:r>
                    </a:p>
                  </a:txBody>
                  <a:tcPr marL="7620" marR="7620" marT="762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96,4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96,8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92,8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28,3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18,3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35,2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23,2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498725"/>
                  </a:ext>
                </a:extLst>
              </a:tr>
              <a:tr h="14218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Горнозаводский городской округ</a:t>
                      </a:r>
                    </a:p>
                  </a:txBody>
                  <a:tcPr marL="7620" marR="7620" marT="762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95,8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95,6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87,4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30,7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20,7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31,1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18,4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132073"/>
                  </a:ext>
                </a:extLst>
              </a:tr>
              <a:tr h="14218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Кишертский муниципальный округ</a:t>
                      </a:r>
                    </a:p>
                  </a:txBody>
                  <a:tcPr marL="7620" marR="7620" marT="762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95,7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91,0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79,3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18,1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9,4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32,7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18,3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413256"/>
                  </a:ext>
                </a:extLst>
              </a:tr>
              <a:tr h="14218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Пермский городской округ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95,3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96,9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90,3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43,2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33,6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56,8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37,8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0650305"/>
                  </a:ext>
                </a:extLst>
              </a:tr>
              <a:tr h="14218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Лысьвенский городской округ</a:t>
                      </a:r>
                    </a:p>
                  </a:txBody>
                  <a:tcPr marL="7620" marR="7620" marT="762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94,0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95,4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90,3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37,7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29,2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50,0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33,8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969204"/>
                  </a:ext>
                </a:extLst>
              </a:tr>
              <a:tr h="14218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Кочёвский муниципальный округ</a:t>
                      </a:r>
                    </a:p>
                  </a:txBody>
                  <a:tcPr marL="7620" marR="7620" marT="762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94,0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99,3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93,6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27,3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20,2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39,0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20,1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093825"/>
                  </a:ext>
                </a:extLst>
              </a:tr>
              <a:tr h="14218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Сивинский муниципальный округ</a:t>
                      </a:r>
                    </a:p>
                  </a:txBody>
                  <a:tcPr marL="7620" marR="7620" marT="762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93,7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97,1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91,5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28,3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19,5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32,1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20,4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813005"/>
                  </a:ext>
                </a:extLst>
              </a:tr>
              <a:tr h="14218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Берёзовский муниципальный округ</a:t>
                      </a:r>
                    </a:p>
                  </a:txBody>
                  <a:tcPr marL="7620" marR="7620" marT="762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93,3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98,1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95,3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26,5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17,8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42,6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26,6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67871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676F165-5152-4AF3-99F4-412DDFF53BE6}"/>
              </a:ext>
            </a:extLst>
          </p:cNvPr>
          <p:cNvSpPr txBox="1"/>
          <p:nvPr/>
        </p:nvSpPr>
        <p:spPr>
          <a:xfrm>
            <a:off x="0" y="-29057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Сравнение доли качества заполнения ЭЖД и активности использования ЭПОС – </a:t>
            </a:r>
            <a:r>
              <a:rPr lang="ru-RU" sz="2400" i="1" dirty="0"/>
              <a:t>ноябрь 2021г.</a:t>
            </a:r>
          </a:p>
        </p:txBody>
      </p:sp>
    </p:spTree>
    <p:extLst>
      <p:ext uri="{BB962C8B-B14F-4D97-AF65-F5344CB8AC3E}">
        <p14:creationId xmlns:p14="http://schemas.microsoft.com/office/powerpoint/2010/main" val="1568918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DE5D1480-F086-47B6-BE20-DBA54274E8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583854"/>
              </p:ext>
            </p:extLst>
          </p:nvPr>
        </p:nvGraphicFramePr>
        <p:xfrm>
          <a:off x="147485" y="432608"/>
          <a:ext cx="11897030" cy="633222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030583">
                  <a:extLst>
                    <a:ext uri="{9D8B030D-6E8A-4147-A177-3AD203B41FA5}">
                      <a16:colId xmlns:a16="http://schemas.microsoft.com/office/drawing/2014/main" val="29738627"/>
                    </a:ext>
                  </a:extLst>
                </a:gridCol>
                <a:gridCol w="1325853">
                  <a:extLst>
                    <a:ext uri="{9D8B030D-6E8A-4147-A177-3AD203B41FA5}">
                      <a16:colId xmlns:a16="http://schemas.microsoft.com/office/drawing/2014/main" val="4087582413"/>
                    </a:ext>
                  </a:extLst>
                </a:gridCol>
                <a:gridCol w="1251484">
                  <a:extLst>
                    <a:ext uri="{9D8B030D-6E8A-4147-A177-3AD203B41FA5}">
                      <a16:colId xmlns:a16="http://schemas.microsoft.com/office/drawing/2014/main" val="3712675752"/>
                    </a:ext>
                  </a:extLst>
                </a:gridCol>
                <a:gridCol w="1299011">
                  <a:extLst>
                    <a:ext uri="{9D8B030D-6E8A-4147-A177-3AD203B41FA5}">
                      <a16:colId xmlns:a16="http://schemas.microsoft.com/office/drawing/2014/main" val="4246965787"/>
                    </a:ext>
                  </a:extLst>
                </a:gridCol>
                <a:gridCol w="1283169">
                  <a:extLst>
                    <a:ext uri="{9D8B030D-6E8A-4147-A177-3AD203B41FA5}">
                      <a16:colId xmlns:a16="http://schemas.microsoft.com/office/drawing/2014/main" val="2217891632"/>
                    </a:ext>
                  </a:extLst>
                </a:gridCol>
                <a:gridCol w="1203962">
                  <a:extLst>
                    <a:ext uri="{9D8B030D-6E8A-4147-A177-3AD203B41FA5}">
                      <a16:colId xmlns:a16="http://schemas.microsoft.com/office/drawing/2014/main" val="2176961781"/>
                    </a:ext>
                  </a:extLst>
                </a:gridCol>
                <a:gridCol w="1251484">
                  <a:extLst>
                    <a:ext uri="{9D8B030D-6E8A-4147-A177-3AD203B41FA5}">
                      <a16:colId xmlns:a16="http://schemas.microsoft.com/office/drawing/2014/main" val="1837819471"/>
                    </a:ext>
                  </a:extLst>
                </a:gridCol>
                <a:gridCol w="1251484">
                  <a:extLst>
                    <a:ext uri="{9D8B030D-6E8A-4147-A177-3AD203B41FA5}">
                      <a16:colId xmlns:a16="http://schemas.microsoft.com/office/drawing/2014/main" val="650662075"/>
                    </a:ext>
                  </a:extLst>
                </a:gridCol>
              </a:tblGrid>
              <a:tr h="1421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Доля ЭД, где все услуги предоставлены качественно</a:t>
                      </a:r>
                    </a:p>
                  </a:txBody>
                  <a:tcPr marL="7620" marR="7620" marT="762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effectLst/>
                          <a:latin typeface="Calibri" panose="020F0502020204030204" pitchFamily="34" charset="0"/>
                        </a:rPr>
                        <a:t> Доля активности </a:t>
                      </a:r>
                      <a:r>
                        <a:rPr lang="ru-RU" sz="1300" b="1" i="0" u="sng" strike="noStrike" dirty="0">
                          <a:effectLst/>
                          <a:latin typeface="Calibri" panose="020F0502020204030204" pitchFamily="34" charset="0"/>
                        </a:rPr>
                        <a:t>учителей</a:t>
                      </a:r>
                      <a:endParaRPr lang="ru-RU" sz="13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effectLst/>
                          <a:latin typeface="Calibri" panose="020F0502020204030204" pitchFamily="34" charset="0"/>
                        </a:rPr>
                        <a:t> Доля активности </a:t>
                      </a:r>
                      <a:r>
                        <a:rPr lang="ru-RU" sz="1300" b="1" i="0" u="sng" strike="noStrike" dirty="0">
                          <a:effectLst/>
                          <a:latin typeface="Calibri" panose="020F0502020204030204" pitchFamily="34" charset="0"/>
                        </a:rPr>
                        <a:t>учителей </a:t>
                      </a:r>
                      <a:r>
                        <a:rPr lang="ru-RU" sz="1300" b="1" i="0" u="none" strike="noStrike" dirty="0">
                          <a:effectLst/>
                          <a:latin typeface="Calibri" panose="020F0502020204030204" pitchFamily="34" charset="0"/>
                        </a:rPr>
                        <a:t>еженедельно</a:t>
                      </a:r>
                    </a:p>
                  </a:txBody>
                  <a:tcPr marL="7620" marR="7620" marT="762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effectLst/>
                          <a:latin typeface="Calibri" panose="020F0502020204030204" pitchFamily="34" charset="0"/>
                        </a:rPr>
                        <a:t> Доля активности входа </a:t>
                      </a:r>
                      <a:r>
                        <a:rPr lang="ru-RU" sz="1300" b="1" i="0" u="sng" strike="noStrike" dirty="0">
                          <a:effectLst/>
                          <a:latin typeface="Calibri" panose="020F0502020204030204" pitchFamily="34" charset="0"/>
                        </a:rPr>
                        <a:t>учащихся</a:t>
                      </a:r>
                      <a:r>
                        <a:rPr lang="ru-RU" sz="1300" b="1" i="0" u="none" strike="noStrike" dirty="0">
                          <a:effectLst/>
                          <a:latin typeface="Calibri" panose="020F0502020204030204" pitchFamily="34" charset="0"/>
                        </a:rPr>
                        <a:t> в ЭД</a:t>
                      </a:r>
                    </a:p>
                  </a:txBody>
                  <a:tcPr marL="7620" marR="7620" marT="762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effectLst/>
                          <a:latin typeface="Calibri" panose="020F0502020204030204" pitchFamily="34" charset="0"/>
                        </a:rPr>
                        <a:t> Доля активности  входа </a:t>
                      </a:r>
                      <a:r>
                        <a:rPr lang="ru-RU" sz="1300" b="1" i="0" u="sng" strike="noStrike" dirty="0">
                          <a:effectLst/>
                          <a:latin typeface="Calibri" panose="020F0502020204030204" pitchFamily="34" charset="0"/>
                        </a:rPr>
                        <a:t>учащихся </a:t>
                      </a:r>
                      <a:r>
                        <a:rPr lang="ru-RU" sz="1300" b="1" i="0" u="none" strike="noStrike" dirty="0">
                          <a:effectLst/>
                          <a:latin typeface="Calibri" panose="020F0502020204030204" pitchFamily="34" charset="0"/>
                        </a:rPr>
                        <a:t>в ЭД еженедельно</a:t>
                      </a:r>
                    </a:p>
                  </a:txBody>
                  <a:tcPr marL="7620" marR="7620" marT="762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effectLst/>
                          <a:latin typeface="Calibri" panose="020F0502020204030204" pitchFamily="34" charset="0"/>
                        </a:rPr>
                        <a:t> Доля учащихся, у которых родители входили хоть раз в ЭД за период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effectLst/>
                          <a:latin typeface="Calibri" panose="020F0502020204030204" pitchFamily="34" charset="0"/>
                        </a:rPr>
                        <a:t> Доля учащихся, у которых </a:t>
                      </a:r>
                      <a:r>
                        <a:rPr lang="ru-RU" sz="1300" b="1" i="0" u="sng" strike="noStrike" dirty="0">
                          <a:effectLst/>
                          <a:latin typeface="Calibri" panose="020F0502020204030204" pitchFamily="34" charset="0"/>
                        </a:rPr>
                        <a:t>родители</a:t>
                      </a:r>
                      <a:r>
                        <a:rPr lang="ru-RU" sz="1300" b="1" i="0" u="none" strike="noStrike" dirty="0">
                          <a:effectLst/>
                          <a:latin typeface="Calibri" panose="020F0502020204030204" pitchFamily="34" charset="0"/>
                        </a:rPr>
                        <a:t> входили в ЭД еженедельно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853208"/>
                  </a:ext>
                </a:extLst>
              </a:tr>
              <a:tr h="4935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Бардымский муниципальный округ</a:t>
                      </a:r>
                    </a:p>
                  </a:txBody>
                  <a:tcPr marL="7620" marR="7620" marT="762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91,4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99,4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96,2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44,4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25,6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37,5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22,2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17959"/>
                  </a:ext>
                </a:extLst>
              </a:tr>
              <a:tr h="14218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Еловский муниципальный округ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90,8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99,2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97,2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42,4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25,8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58,2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37,2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094126"/>
                  </a:ext>
                </a:extLst>
              </a:tr>
              <a:tr h="14218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Добрянский городской округ</a:t>
                      </a:r>
                    </a:p>
                  </a:txBody>
                  <a:tcPr marL="7620" marR="7620" marT="762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90,7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97,5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92,4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33,8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21,6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48,5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33,2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313918"/>
                  </a:ext>
                </a:extLst>
              </a:tr>
              <a:tr h="14218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Уинский муниципальный округ</a:t>
                      </a:r>
                    </a:p>
                  </a:txBody>
                  <a:tcPr marL="7620" marR="7620" marT="762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90,4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98,6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83,3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41,9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25,7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43,1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26,7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9767714"/>
                  </a:ext>
                </a:extLst>
              </a:tr>
              <a:tr h="15803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Верещагинский городской округ</a:t>
                      </a:r>
                    </a:p>
                  </a:txBody>
                  <a:tcPr marL="7620" marR="7620" marT="762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88,5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97,7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93,5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20,8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12,8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41,7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23,6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767957"/>
                  </a:ext>
                </a:extLst>
              </a:tr>
              <a:tr h="15734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Городской округ город Кудымкар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87,6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93,3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40,3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26,4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71,5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47,0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729189"/>
                  </a:ext>
                </a:extLst>
              </a:tr>
              <a:tr h="14218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Кудымкарский муниципальный округ</a:t>
                      </a:r>
                    </a:p>
                  </a:txBody>
                  <a:tcPr marL="7620" marR="7620" marT="762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86,1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96,7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90,4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33,5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19,7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44,3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26,4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648376"/>
                  </a:ext>
                </a:extLst>
              </a:tr>
              <a:tr h="14218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Александровский МО</a:t>
                      </a:r>
                    </a:p>
                  </a:txBody>
                  <a:tcPr marL="7620" marR="7620" marT="762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84,9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97,0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90,4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32,5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23,8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43,3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29,1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159313"/>
                  </a:ext>
                </a:extLst>
              </a:tr>
              <a:tr h="14218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Октябрьский городской округ</a:t>
                      </a:r>
                    </a:p>
                  </a:txBody>
                  <a:tcPr marL="7620" marR="7620" marT="762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82,1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92,2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86,2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31,5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18,4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35,0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18,7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631434"/>
                  </a:ext>
                </a:extLst>
              </a:tr>
              <a:tr h="14218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Нытвенский городской округ</a:t>
                      </a:r>
                    </a:p>
                  </a:txBody>
                  <a:tcPr marL="7620" marR="7620" marT="762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78,7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98,8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90,3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30,2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19,4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48,1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28,2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592255"/>
                  </a:ext>
                </a:extLst>
              </a:tr>
              <a:tr h="14218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Чусовской городской округ</a:t>
                      </a:r>
                    </a:p>
                  </a:txBody>
                  <a:tcPr marL="7620" marR="7620" marT="762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78,1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94,6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85,2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23,1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15,8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30,2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19,6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031801"/>
                  </a:ext>
                </a:extLst>
              </a:tr>
              <a:tr h="14218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Куединский муниципальный округ</a:t>
                      </a:r>
                    </a:p>
                  </a:txBody>
                  <a:tcPr marL="7620" marR="7620" marT="762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78,0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96,5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92,7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26,2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16,1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38,1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23,2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814087"/>
                  </a:ext>
                </a:extLst>
              </a:tr>
              <a:tr h="14218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Краевая ОО</a:t>
                      </a:r>
                    </a:p>
                  </a:txBody>
                  <a:tcPr marL="7620" marR="7620" marT="762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77,1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92,7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81,4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42,7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17,7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37,0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18,3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030932"/>
                  </a:ext>
                </a:extLst>
              </a:tr>
              <a:tr h="14218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Косинский муниципальный округ</a:t>
                      </a:r>
                    </a:p>
                  </a:txBody>
                  <a:tcPr marL="7620" marR="7620" marT="762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71,0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97,8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86,9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20,7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10,8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36,3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20,7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944521"/>
                  </a:ext>
                </a:extLst>
              </a:tr>
              <a:tr h="14218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Очёрский городской округ</a:t>
                      </a:r>
                    </a:p>
                  </a:txBody>
                  <a:tcPr marL="7620" marR="7620" marT="762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67,5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95,5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84,0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27,3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14,2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40,2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20,4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0252"/>
                  </a:ext>
                </a:extLst>
              </a:tr>
              <a:tr h="14218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Юсьвинский муниципальный округ</a:t>
                      </a:r>
                    </a:p>
                  </a:txBody>
                  <a:tcPr marL="7620" marR="7620" marT="762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67,0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92,5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75,7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29,1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18,8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42,2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21,9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052481"/>
                  </a:ext>
                </a:extLst>
              </a:tr>
              <a:tr h="14218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Юрлинский муниципальный округ</a:t>
                      </a:r>
                    </a:p>
                  </a:txBody>
                  <a:tcPr marL="7620" marR="7620" marT="762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63,0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94,6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83,6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21,5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10,5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27,2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16,3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498725"/>
                  </a:ext>
                </a:extLst>
              </a:tr>
              <a:tr h="14218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Чернушинский городской округ</a:t>
                      </a:r>
                    </a:p>
                  </a:txBody>
                  <a:tcPr marL="7620" marR="7620" marT="762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60,4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97,5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91,2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55,7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39,8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73,3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53,7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132073"/>
                  </a:ext>
                </a:extLst>
              </a:tr>
              <a:tr h="14218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Городской округ город Кизел</a:t>
                      </a:r>
                    </a:p>
                  </a:txBody>
                  <a:tcPr marL="7620" marR="7620" marT="762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57,9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90,3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77,3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24,2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14,3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30,4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18,1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413256"/>
                  </a:ext>
                </a:extLst>
              </a:tr>
              <a:tr h="14218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Гайнский муниципальный округ</a:t>
                      </a:r>
                    </a:p>
                  </a:txBody>
                  <a:tcPr marL="7620" marR="7620" marT="762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57,8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93,3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82,4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22,4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15,2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41,7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24,6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0650305"/>
                  </a:ext>
                </a:extLst>
              </a:tr>
              <a:tr h="14218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Красновишерский городской округ</a:t>
                      </a:r>
                    </a:p>
                  </a:txBody>
                  <a:tcPr marL="7620" marR="7620" marT="762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45,1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85,4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79,7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32,6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25,7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37,4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25,5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969204"/>
                  </a:ext>
                </a:extLst>
              </a:tr>
              <a:tr h="14218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Гремячинский городской округ</a:t>
                      </a:r>
                    </a:p>
                  </a:txBody>
                  <a:tcPr marL="7620" marR="7620" marT="762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40,2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74,7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65,1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18,9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13,0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38,8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27,1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093825"/>
                  </a:ext>
                </a:extLst>
              </a:tr>
              <a:tr h="14218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Оханский городской округ</a:t>
                      </a:r>
                    </a:p>
                  </a:txBody>
                  <a:tcPr marL="7620" marR="7620" marT="762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31,5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94,5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64,4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14,3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5,4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27,0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10,9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813005"/>
                  </a:ext>
                </a:extLst>
              </a:tr>
              <a:tr h="142183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effectLst/>
                          <a:latin typeface="Calibri" panose="020F0502020204030204" pitchFamily="34" charset="0"/>
                        </a:rPr>
                        <a:t>Средний показатель по краю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Calibri" panose="020F0502020204030204" pitchFamily="34" charset="0"/>
                        </a:rPr>
                        <a:t>87,3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Calibri" panose="020F0502020204030204" pitchFamily="34" charset="0"/>
                        </a:rPr>
                        <a:t>96,1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Calibri" panose="020F0502020204030204" pitchFamily="34" charset="0"/>
                        </a:rPr>
                        <a:t>88,5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Calibri" panose="020F0502020204030204" pitchFamily="34" charset="0"/>
                        </a:rPr>
                        <a:t>32,8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Calibri" panose="020F0502020204030204" pitchFamily="34" charset="0"/>
                        </a:rPr>
                        <a:t>22,1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Calibri" panose="020F0502020204030204" pitchFamily="34" charset="0"/>
                        </a:rPr>
                        <a:t>45,8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Calibri" panose="020F0502020204030204" pitchFamily="34" charset="0"/>
                        </a:rPr>
                        <a:t>29,1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67871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7546127-07D6-4D9D-9DE4-0F5E859B9E2B}"/>
              </a:ext>
            </a:extLst>
          </p:cNvPr>
          <p:cNvSpPr txBox="1"/>
          <p:nvPr/>
        </p:nvSpPr>
        <p:spPr>
          <a:xfrm>
            <a:off x="0" y="-29057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Сравнение доли качества заполнения ЭЖД и активности использования ЭПОС – </a:t>
            </a:r>
            <a:r>
              <a:rPr lang="ru-RU" sz="2400" i="1" dirty="0"/>
              <a:t>ноябрь 2021г.</a:t>
            </a:r>
          </a:p>
        </p:txBody>
      </p:sp>
    </p:spTree>
    <p:extLst>
      <p:ext uri="{BB962C8B-B14F-4D97-AF65-F5344CB8AC3E}">
        <p14:creationId xmlns:p14="http://schemas.microsoft.com/office/powerpoint/2010/main" val="1375886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6">
            <a:extLst>
              <a:ext uri="{FF2B5EF4-FFF2-40B4-BE49-F238E27FC236}">
                <a16:creationId xmlns:a16="http://schemas.microsoft.com/office/drawing/2014/main" id="{297D7F36-5566-47D2-A32A-09C043941E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949463"/>
              </p:ext>
            </p:extLst>
          </p:nvPr>
        </p:nvGraphicFramePr>
        <p:xfrm>
          <a:off x="323500" y="945481"/>
          <a:ext cx="11545003" cy="58026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9641">
                  <a:extLst>
                    <a:ext uri="{9D8B030D-6E8A-4147-A177-3AD203B41FA5}">
                      <a16:colId xmlns:a16="http://schemas.microsoft.com/office/drawing/2014/main" val="2739442430"/>
                    </a:ext>
                  </a:extLst>
                </a:gridCol>
                <a:gridCol w="5220614">
                  <a:extLst>
                    <a:ext uri="{9D8B030D-6E8A-4147-A177-3AD203B41FA5}">
                      <a16:colId xmlns:a16="http://schemas.microsoft.com/office/drawing/2014/main" val="3893269394"/>
                    </a:ext>
                  </a:extLst>
                </a:gridCol>
                <a:gridCol w="972458">
                  <a:extLst>
                    <a:ext uri="{9D8B030D-6E8A-4147-A177-3AD203B41FA5}">
                      <a16:colId xmlns:a16="http://schemas.microsoft.com/office/drawing/2014/main" val="93768289"/>
                    </a:ext>
                  </a:extLst>
                </a:gridCol>
                <a:gridCol w="972458">
                  <a:extLst>
                    <a:ext uri="{9D8B030D-6E8A-4147-A177-3AD203B41FA5}">
                      <a16:colId xmlns:a16="http://schemas.microsoft.com/office/drawing/2014/main" val="3565420259"/>
                    </a:ext>
                  </a:extLst>
                </a:gridCol>
                <a:gridCol w="972458">
                  <a:extLst>
                    <a:ext uri="{9D8B030D-6E8A-4147-A177-3AD203B41FA5}">
                      <a16:colId xmlns:a16="http://schemas.microsoft.com/office/drawing/2014/main" val="78484860"/>
                    </a:ext>
                  </a:extLst>
                </a:gridCol>
                <a:gridCol w="972458">
                  <a:extLst>
                    <a:ext uri="{9D8B030D-6E8A-4147-A177-3AD203B41FA5}">
                      <a16:colId xmlns:a16="http://schemas.microsoft.com/office/drawing/2014/main" val="1644998138"/>
                    </a:ext>
                  </a:extLst>
                </a:gridCol>
                <a:gridCol w="972458">
                  <a:extLst>
                    <a:ext uri="{9D8B030D-6E8A-4147-A177-3AD203B41FA5}">
                      <a16:colId xmlns:a16="http://schemas.microsoft.com/office/drawing/2014/main" val="3618469206"/>
                    </a:ext>
                  </a:extLst>
                </a:gridCol>
                <a:gridCol w="972458">
                  <a:extLst>
                    <a:ext uri="{9D8B030D-6E8A-4147-A177-3AD203B41FA5}">
                      <a16:colId xmlns:a16="http://schemas.microsoft.com/office/drawing/2014/main" val="1520353654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Критерии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сентябрь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октябрь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ноябрь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9939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ru-RU" sz="800" b="0" i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75801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800" b="0" i="0" dirty="0"/>
                        <a:t>1</a:t>
                      </a:r>
                    </a:p>
                  </a:txBody>
                  <a:tcPr anchor="ctr"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i="0" u="none" strike="noStrike" dirty="0">
                          <a:effectLst/>
                          <a:latin typeface="Calibri" panose="020F0502020204030204" pitchFamily="34" charset="0"/>
                        </a:rPr>
                        <a:t>Доля ЭД, где все услуги предоставлены качественно </a:t>
                      </a:r>
                      <a:endParaRPr lang="ru-RU" sz="1600" dirty="0"/>
                    </a:p>
                  </a:txBody>
                  <a:tcP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/>
                        <a:t>67%</a:t>
                      </a:r>
                    </a:p>
                  </a:txBody>
                  <a:tcPr anchor="ctr"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/>
                        <a:t>79,6%</a:t>
                      </a:r>
                    </a:p>
                  </a:txBody>
                  <a:tcPr anchor="ctr"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/>
                        <a:t>87,3%</a:t>
                      </a:r>
                    </a:p>
                  </a:txBody>
                  <a:tcPr anchor="ctr"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8168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800" b="0" i="0" dirty="0"/>
                        <a:t>2</a:t>
                      </a:r>
                    </a:p>
                  </a:txBody>
                  <a:tcPr anchor="ctr"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400" i="1" dirty="0">
                          <a:latin typeface="Calibri" panose="020F0502020204030204" pitchFamily="34" charset="0"/>
                        </a:rPr>
                        <a:t>Доля ЭД, в которых 98% отметок </a:t>
                      </a:r>
                      <a:r>
                        <a:rPr lang="ru-RU" sz="1400" b="1" i="1" dirty="0">
                          <a:latin typeface="Calibri" panose="020F0502020204030204" pitchFamily="34" charset="0"/>
                        </a:rPr>
                        <a:t>о пропусках </a:t>
                      </a:r>
                      <a:r>
                        <a:rPr lang="ru-RU" sz="1400" i="1" dirty="0">
                          <a:latin typeface="Calibri" panose="020F0502020204030204" pitchFamily="34" charset="0"/>
                        </a:rPr>
                        <a:t>уроков выставлены своевременно </a:t>
                      </a:r>
                      <a:endParaRPr lang="ru-RU" sz="1400" i="1" dirty="0"/>
                    </a:p>
                  </a:txBody>
                  <a:tcP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97%</a:t>
                      </a:r>
                    </a:p>
                  </a:txBody>
                  <a:tcPr anchor="ctr"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98,5%</a:t>
                      </a:r>
                    </a:p>
                  </a:txBody>
                  <a:tcPr anchor="ctr"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99,3%</a:t>
                      </a:r>
                    </a:p>
                  </a:txBody>
                  <a:tcPr anchor="ctr"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3313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800" b="0" i="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400" i="1" dirty="0">
                          <a:latin typeface="Calibri" panose="020F0502020204030204" pitchFamily="34" charset="0"/>
                        </a:rPr>
                        <a:t>Доля ЭД, в которых информация </a:t>
                      </a:r>
                      <a:r>
                        <a:rPr lang="ru-RU" sz="1400" b="1" i="1" dirty="0">
                          <a:latin typeface="Calibri" panose="020F0502020204030204" pitchFamily="34" charset="0"/>
                        </a:rPr>
                        <a:t>о домашнем задании</a:t>
                      </a:r>
                      <a:r>
                        <a:rPr lang="ru-RU" sz="1400" i="1" dirty="0">
                          <a:latin typeface="Calibri" panose="020F0502020204030204" pitchFamily="34" charset="0"/>
                        </a:rPr>
                        <a:t> представлена в 80% уроков</a:t>
                      </a:r>
                      <a:endParaRPr lang="ru-RU" sz="1400" i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92%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94,9%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97,6%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457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800" b="0" i="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400" b="0" i="1" u="none" strike="noStrike" dirty="0">
                          <a:effectLst/>
                          <a:latin typeface="Calibri" panose="020F0502020204030204" pitchFamily="34" charset="0"/>
                        </a:rPr>
                        <a:t>Доля ЭД, в которых сведения </a:t>
                      </a:r>
                      <a:r>
                        <a:rPr lang="ru-RU" sz="1400" b="1" i="1" u="none" strike="noStrike" dirty="0">
                          <a:effectLst/>
                          <a:latin typeface="Calibri" panose="020F0502020204030204" pitchFamily="34" charset="0"/>
                        </a:rPr>
                        <a:t>об изучаемых темах</a:t>
                      </a:r>
                      <a:r>
                        <a:rPr lang="ru-RU" sz="1400" b="0" i="1" u="none" strike="noStrike" dirty="0">
                          <a:effectLst/>
                          <a:latin typeface="Calibri" panose="020F0502020204030204" pitchFamily="34" charset="0"/>
                        </a:rPr>
                        <a:t> представлены в 100% уроков </a:t>
                      </a:r>
                      <a:endParaRPr lang="ru-RU" sz="1400" i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79%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90,5%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93,8%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646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800" b="0" i="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400" b="0" i="1" u="none" strike="noStrike" dirty="0">
                          <a:effectLst/>
                          <a:latin typeface="Calibri" panose="020F0502020204030204" pitchFamily="34" charset="0"/>
                        </a:rPr>
                        <a:t>Доля дневников, в которых 98% </a:t>
                      </a:r>
                      <a:r>
                        <a:rPr lang="ru-RU" sz="1400" b="1" i="1" u="none" strike="noStrike" dirty="0">
                          <a:effectLst/>
                          <a:latin typeface="Calibri" panose="020F0502020204030204" pitchFamily="34" charset="0"/>
                        </a:rPr>
                        <a:t>оценок</a:t>
                      </a:r>
                      <a:r>
                        <a:rPr lang="ru-RU" sz="1400" b="0" i="1" u="none" strike="noStrike" dirty="0">
                          <a:effectLst/>
                          <a:latin typeface="Calibri" panose="020F0502020204030204" pitchFamily="34" charset="0"/>
                        </a:rPr>
                        <a:t> выставлены своевременно</a:t>
                      </a:r>
                      <a:r>
                        <a:rPr lang="ru-RU" sz="1400" i="1" dirty="0">
                          <a:latin typeface="Calibri" panose="020F0502020204030204" pitchFamily="34" charset="0"/>
                        </a:rPr>
                        <a:t> </a:t>
                      </a:r>
                      <a:endParaRPr lang="ru-RU" sz="1400" i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80%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85,7%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91,4%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159779"/>
                  </a:ext>
                </a:extLst>
              </a:tr>
              <a:tr h="6248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Количество школ, где электронных дневников, заполненных качественно: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/>
                        <a:t> Эл. кабинеты (ед./%)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ЭД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/>
                        <a:t> Эл. кабинеты (ед./%)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ЭД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/>
                        <a:t> Эл. кабинеты (ед./%)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ЭД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17593842"/>
                  </a:ext>
                </a:extLst>
              </a:tr>
              <a:tr h="362022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800" b="0" i="0" dirty="0"/>
                        <a:t>7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i="1" u="none" strike="noStrike" dirty="0">
                          <a:effectLst/>
                          <a:latin typeface="Calibri" panose="020F0502020204030204" pitchFamily="34" charset="0"/>
                        </a:rPr>
                        <a:t>99-100%</a:t>
                      </a:r>
                      <a:endParaRPr lang="ru-RU" sz="1600" i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184 </a:t>
                      </a:r>
                      <a:r>
                        <a:rPr lang="ru-RU" sz="1400" b="0" dirty="0"/>
                        <a:t>(28%)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119408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299 </a:t>
                      </a: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(46%)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197101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383 </a:t>
                      </a: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(60%)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219982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966119"/>
                  </a:ext>
                </a:extLst>
              </a:tr>
              <a:tr h="3570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800" b="0" i="0" dirty="0"/>
                        <a:t>8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i="1" dirty="0"/>
                        <a:t>от 80 до 98%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138 </a:t>
                      </a:r>
                      <a:r>
                        <a:rPr lang="ru-RU" sz="1400" b="0" dirty="0"/>
                        <a:t>(21%)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87315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154 </a:t>
                      </a: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(24%)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80738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133 </a:t>
                      </a: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(21%)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70821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889500"/>
                  </a:ext>
                </a:extLst>
              </a:tr>
              <a:tr h="3570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800" b="0" i="0" dirty="0"/>
                        <a:t>9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i="1" dirty="0"/>
                        <a:t>от 50 до 79%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128 </a:t>
                      </a:r>
                      <a:r>
                        <a:rPr lang="ru-RU" sz="1400" b="0" dirty="0"/>
                        <a:t>(20%)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60950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77 </a:t>
                      </a: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(12%)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26317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62 </a:t>
                      </a: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(10%)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21170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952134"/>
                  </a:ext>
                </a:extLst>
              </a:tr>
              <a:tr h="3868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800" b="0" i="0" dirty="0"/>
                        <a:t>10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i="1" dirty="0"/>
                        <a:t>меньше 50%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161 </a:t>
                      </a:r>
                      <a:r>
                        <a:rPr lang="ru-RU" sz="1400" b="0" dirty="0"/>
                        <a:t>(25%)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51268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106 </a:t>
                      </a: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(16%)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18619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59 </a:t>
                      </a: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(9%)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13578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231467"/>
                  </a:ext>
                </a:extLst>
              </a:tr>
              <a:tr h="362022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800" b="0" i="0" dirty="0"/>
                        <a:t>11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i="1" dirty="0"/>
                        <a:t>0%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38 </a:t>
                      </a:r>
                      <a:r>
                        <a:rPr lang="ru-RU" sz="1400" b="0" dirty="0"/>
                        <a:t>(6%)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5122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 </a:t>
                      </a: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(2%)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 </a:t>
                      </a: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(1%)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960407"/>
                  </a:ext>
                </a:extLst>
              </a:tr>
              <a:tr h="232407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800" b="0" i="0" dirty="0"/>
                        <a:t>12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Количество электронных кабинетов в ЭПОС.Школа</a:t>
                      </a:r>
                      <a:endParaRPr lang="ru-RU" i="1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b="1" dirty="0"/>
                        <a:t>649</a:t>
                      </a:r>
                      <a:endParaRPr lang="ru-RU" i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ru-RU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644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24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A3E59EE-E7AA-4F1F-8396-AEB9B8180D8C}"/>
              </a:ext>
            </a:extLst>
          </p:cNvPr>
          <p:cNvSpPr txBox="1"/>
          <p:nvPr/>
        </p:nvSpPr>
        <p:spPr>
          <a:xfrm>
            <a:off x="0" y="-862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Мониторинг качества заполнения ЭЖД </a:t>
            </a:r>
            <a:r>
              <a:rPr lang="ru-RU" sz="28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в школах Пермского края_2021-22 </a:t>
            </a:r>
            <a:r>
              <a:rPr lang="ru-RU" sz="2800" b="1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уч.год</a:t>
            </a:r>
            <a:r>
              <a:rPr lang="ru-RU" sz="28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(</a:t>
            </a:r>
            <a:r>
              <a:rPr lang="ru-RU" sz="2800" b="1" u="sng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раздел «Общее образование»</a:t>
            </a:r>
            <a:r>
              <a:rPr lang="ru-RU" sz="28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4092956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47707B-3CC0-4FB7-AA10-FCC421B73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8739" y="495835"/>
            <a:ext cx="6630988" cy="616005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9B2B7C-A6EF-492F-9091-FBD22D29BD6D}"/>
              </a:ext>
            </a:extLst>
          </p:cNvPr>
          <p:cNvSpPr txBox="1"/>
          <p:nvPr/>
        </p:nvSpPr>
        <p:spPr>
          <a:xfrm>
            <a:off x="0" y="-2949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Сбор предложений по развитию ЭПОС</a:t>
            </a:r>
            <a:endParaRPr lang="ru-RU" i="1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F4B38E8-D35E-48C1-83B9-8A88D117A4D0}"/>
              </a:ext>
            </a:extLst>
          </p:cNvPr>
          <p:cNvSpPr/>
          <p:nvPr/>
        </p:nvSpPr>
        <p:spPr>
          <a:xfrm>
            <a:off x="5909187" y="6011271"/>
            <a:ext cx="5850192" cy="63561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A33D8B-F7DA-4D04-8644-A61528E8FA99}"/>
              </a:ext>
            </a:extLst>
          </p:cNvPr>
          <p:cNvSpPr txBox="1"/>
          <p:nvPr/>
        </p:nvSpPr>
        <p:spPr>
          <a:xfrm>
            <a:off x="432621" y="493724"/>
            <a:ext cx="45621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400" dirty="0"/>
          </a:p>
          <a:p>
            <a:pPr algn="just"/>
            <a:r>
              <a:rPr lang="ru-RU" sz="2400" b="1" dirty="0"/>
              <a:t>13 декабря – </a:t>
            </a:r>
            <a:r>
              <a:rPr lang="ru-RU" sz="2400" dirty="0"/>
              <a:t>передача списка предложений от МОУО </a:t>
            </a:r>
          </a:p>
          <a:p>
            <a:pPr algn="just"/>
            <a:r>
              <a:rPr lang="ru-RU" sz="2400" dirty="0"/>
              <a:t>в </a:t>
            </a:r>
            <a:r>
              <a:rPr lang="ru-RU" sz="2400" dirty="0" err="1"/>
              <a:t>Минобр</a:t>
            </a:r>
            <a:r>
              <a:rPr lang="ru-RU" sz="2400" dirty="0"/>
              <a:t> Пермского края.</a:t>
            </a:r>
          </a:p>
          <a:p>
            <a:endParaRPr lang="ru-RU" dirty="0"/>
          </a:p>
          <a:p>
            <a:endParaRPr lang="ru-RU" dirty="0"/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7327ADD9-2D22-431A-A173-20C8C00E175A}"/>
              </a:ext>
            </a:extLst>
          </p:cNvPr>
          <p:cNvCxnSpPr>
            <a:cxnSpLocks/>
          </p:cNvCxnSpPr>
          <p:nvPr/>
        </p:nvCxnSpPr>
        <p:spPr>
          <a:xfrm>
            <a:off x="4016829" y="1872343"/>
            <a:ext cx="1803868" cy="443835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779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39F787-5596-4F76-9297-03D75C323562}"/>
              </a:ext>
            </a:extLst>
          </p:cNvPr>
          <p:cNvSpPr txBox="1"/>
          <p:nvPr/>
        </p:nvSpPr>
        <p:spPr>
          <a:xfrm>
            <a:off x="550606" y="-104857"/>
            <a:ext cx="11445774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Мониторинг качества заполнения ЭЖД – </a:t>
            </a:r>
            <a:r>
              <a:rPr lang="en-US" sz="2800" b="1" i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1" i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ноябрь 2021г.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1282BF88-CAE3-4905-9E24-A0E62A573F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501716"/>
              </p:ext>
            </p:extLst>
          </p:nvPr>
        </p:nvGraphicFramePr>
        <p:xfrm>
          <a:off x="373114" y="1517687"/>
          <a:ext cx="11445772" cy="521555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327076">
                  <a:extLst>
                    <a:ext uri="{9D8B030D-6E8A-4147-A177-3AD203B41FA5}">
                      <a16:colId xmlns:a16="http://schemas.microsoft.com/office/drawing/2014/main" val="1974965022"/>
                    </a:ext>
                  </a:extLst>
                </a:gridCol>
                <a:gridCol w="1353116">
                  <a:extLst>
                    <a:ext uri="{9D8B030D-6E8A-4147-A177-3AD203B41FA5}">
                      <a16:colId xmlns:a16="http://schemas.microsoft.com/office/drawing/2014/main" val="3660663678"/>
                    </a:ext>
                  </a:extLst>
                </a:gridCol>
                <a:gridCol w="1353116">
                  <a:extLst>
                    <a:ext uri="{9D8B030D-6E8A-4147-A177-3AD203B41FA5}">
                      <a16:colId xmlns:a16="http://schemas.microsoft.com/office/drawing/2014/main" val="351783224"/>
                    </a:ext>
                  </a:extLst>
                </a:gridCol>
                <a:gridCol w="1353116">
                  <a:extLst>
                    <a:ext uri="{9D8B030D-6E8A-4147-A177-3AD203B41FA5}">
                      <a16:colId xmlns:a16="http://schemas.microsoft.com/office/drawing/2014/main" val="1474362450"/>
                    </a:ext>
                  </a:extLst>
                </a:gridCol>
                <a:gridCol w="1353116">
                  <a:extLst>
                    <a:ext uri="{9D8B030D-6E8A-4147-A177-3AD203B41FA5}">
                      <a16:colId xmlns:a16="http://schemas.microsoft.com/office/drawing/2014/main" val="1801606579"/>
                    </a:ext>
                  </a:extLst>
                </a:gridCol>
                <a:gridCol w="1353116">
                  <a:extLst>
                    <a:ext uri="{9D8B030D-6E8A-4147-A177-3AD203B41FA5}">
                      <a16:colId xmlns:a16="http://schemas.microsoft.com/office/drawing/2014/main" val="4055578377"/>
                    </a:ext>
                  </a:extLst>
                </a:gridCol>
                <a:gridCol w="1353116">
                  <a:extLst>
                    <a:ext uri="{9D8B030D-6E8A-4147-A177-3AD203B41FA5}">
                      <a16:colId xmlns:a16="http://schemas.microsoft.com/office/drawing/2014/main" val="354330639"/>
                    </a:ext>
                  </a:extLst>
                </a:gridCol>
              </a:tblGrid>
              <a:tr h="102455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ru-RU" sz="1200" dirty="0"/>
                        <a:t>Выгрузка сделана из модуля «Аналитика и отчётность» 08.12.2021 за период 01-30.11.2021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Муниципальное образование</a:t>
                      </a:r>
                    </a:p>
                  </a:txBody>
                  <a:tcPr marL="6027" marR="6027" marT="602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ЭД, в которых сведения об изучаемых темах представлены в 100% уроков</a:t>
                      </a:r>
                    </a:p>
                  </a:txBody>
                  <a:tcPr marL="6027" marR="6027" marT="602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дневников, в которых 98% оценок уроков выставлены своевременно</a:t>
                      </a:r>
                    </a:p>
                  </a:txBody>
                  <a:tcPr marL="6027" marR="6027" marT="602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ЭД, в которых 98% отметок о пропусках уроков выставлены своевременно</a:t>
                      </a:r>
                    </a:p>
                  </a:txBody>
                  <a:tcPr marL="6027" marR="6027" marT="602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ЭД, в которых информация о домашнем задании представлена в 80% уроков</a:t>
                      </a:r>
                    </a:p>
                  </a:txBody>
                  <a:tcPr marL="6027" marR="6027" marT="602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ЭД, где все услуги предоставлены качественно</a:t>
                      </a:r>
                    </a:p>
                  </a:txBody>
                  <a:tcPr marL="6027" marR="6027" marT="602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Динамика по сравнению с предыдущим отчётным периодом</a:t>
                      </a:r>
                    </a:p>
                  </a:txBody>
                  <a:tcPr marL="7620" marR="7620" marT="762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364808"/>
                  </a:ext>
                </a:extLst>
              </a:tr>
              <a:tr h="14859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Городской округ город Губаха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509444"/>
                  </a:ext>
                </a:extLst>
              </a:tr>
              <a:tr h="14859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Чайковский городской округ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491532"/>
                  </a:ext>
                </a:extLst>
              </a:tr>
              <a:tr h="14464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Карагайский муниципальный округ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765603"/>
                  </a:ext>
                </a:extLst>
              </a:tr>
              <a:tr h="14464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Чердынский городской округ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99,8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99,8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811620"/>
                  </a:ext>
                </a:extLst>
              </a:tr>
              <a:tr h="14464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Частинский муниципальный округ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99,5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99,9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99,4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33,4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162375"/>
                  </a:ext>
                </a:extLst>
              </a:tr>
              <a:tr h="14464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Пермский муниципальный район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99,4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99,8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99,9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99,9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99,0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871048"/>
                  </a:ext>
                </a:extLst>
              </a:tr>
              <a:tr h="14464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Осинский городской округ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99,6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99,0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98,6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415138"/>
                  </a:ext>
                </a:extLst>
              </a:tr>
              <a:tr h="14464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Кунгурский муниципальный район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99,4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99,3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99,8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99,9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98,5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696920"/>
                  </a:ext>
                </a:extLst>
              </a:tr>
              <a:tr h="14464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Городской округ город Березники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99,1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99,0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99,9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99,9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98,1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511791"/>
                  </a:ext>
                </a:extLst>
              </a:tr>
              <a:tr h="14464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Краснокамский городской округ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98,4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99,5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97,8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-0,3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799148"/>
                  </a:ext>
                </a:extLst>
              </a:tr>
              <a:tr h="14464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Городской округ ЗАТО Звёздный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98,0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99,9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99,8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97,7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46,4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701667"/>
                  </a:ext>
                </a:extLst>
              </a:tr>
              <a:tr h="14464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Большесосновский муниципальный район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99,8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97,8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97,5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515251"/>
                  </a:ext>
                </a:extLst>
              </a:tr>
              <a:tr h="14464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Соликамский городской округ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97,4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99,9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99,8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97,3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919387"/>
                  </a:ext>
                </a:extLst>
              </a:tr>
              <a:tr h="14464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Ильинский городской округ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99,0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98,3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99,7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97,0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16,5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061888"/>
                  </a:ext>
                </a:extLst>
              </a:tr>
              <a:tr h="14464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Городской округ город Кунгур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98,3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98,5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99,9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96,7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-2,4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955088"/>
                  </a:ext>
                </a:extLst>
              </a:tr>
              <a:tr h="14464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Суксунский городской округ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96,8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99,8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96,6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046220"/>
                  </a:ext>
                </a:extLst>
              </a:tr>
              <a:tr h="14464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Ординский муниципальный округ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98,7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99,5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97,8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96,4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20,4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874623"/>
                  </a:ext>
                </a:extLst>
              </a:tr>
              <a:tr h="14464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Горнозаводский городской округ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98,9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97,2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99,7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95,8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17,1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975547"/>
                  </a:ext>
                </a:extLst>
              </a:tr>
              <a:tr h="14464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Кишертский муниципальный округ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98,8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97,1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99,8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95,7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273269"/>
                  </a:ext>
                </a:extLst>
              </a:tr>
              <a:tr h="16786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Пермский городской округ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97,8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97,5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99,9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99,9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95,3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7425143"/>
                  </a:ext>
                </a:extLst>
              </a:tr>
              <a:tr h="17542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Лысьвенский городской округ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98,6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95,5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99,4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94,0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255561"/>
                  </a:ext>
                </a:extLst>
              </a:tr>
              <a:tr h="14464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Кочёвский муниципальный округ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98,6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95,7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94,0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6,9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679118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0AFD16D3-16E1-4A31-B484-E9A1CE90DC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018553"/>
              </p:ext>
            </p:extLst>
          </p:nvPr>
        </p:nvGraphicFramePr>
        <p:xfrm>
          <a:off x="481845" y="339556"/>
          <a:ext cx="11228310" cy="79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26434">
                  <a:extLst>
                    <a:ext uri="{9D8B030D-6E8A-4147-A177-3AD203B41FA5}">
                      <a16:colId xmlns:a16="http://schemas.microsoft.com/office/drawing/2014/main" val="2947377943"/>
                    </a:ext>
                  </a:extLst>
                </a:gridCol>
                <a:gridCol w="1700469">
                  <a:extLst>
                    <a:ext uri="{9D8B030D-6E8A-4147-A177-3AD203B41FA5}">
                      <a16:colId xmlns:a16="http://schemas.microsoft.com/office/drawing/2014/main" val="919658629"/>
                    </a:ext>
                  </a:extLst>
                </a:gridCol>
                <a:gridCol w="1700469">
                  <a:extLst>
                    <a:ext uri="{9D8B030D-6E8A-4147-A177-3AD203B41FA5}">
                      <a16:colId xmlns:a16="http://schemas.microsoft.com/office/drawing/2014/main" val="766699224"/>
                    </a:ext>
                  </a:extLst>
                </a:gridCol>
                <a:gridCol w="1700469">
                  <a:extLst>
                    <a:ext uri="{9D8B030D-6E8A-4147-A177-3AD203B41FA5}">
                      <a16:colId xmlns:a16="http://schemas.microsoft.com/office/drawing/2014/main" val="756281338"/>
                    </a:ext>
                  </a:extLst>
                </a:gridCol>
                <a:gridCol w="1700469">
                  <a:extLst>
                    <a:ext uri="{9D8B030D-6E8A-4147-A177-3AD203B41FA5}">
                      <a16:colId xmlns:a16="http://schemas.microsoft.com/office/drawing/2014/main" val="2479551107"/>
                    </a:ext>
                  </a:extLst>
                </a:gridCol>
              </a:tblGrid>
              <a:tr h="220649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/>
                        <a:t>сентябрь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/>
                        <a:t>октябрь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/>
                        <a:t>ноябрь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/>
                        <a:t>декабрь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5096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Количество электронных кабинетов, где </a:t>
                      </a:r>
                      <a:r>
                        <a:rPr lang="ru-RU" sz="12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100% </a:t>
                      </a:r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ЭД качественных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256</a:t>
                      </a:r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315</a:t>
                      </a:r>
                      <a:r>
                        <a:rPr lang="ru-RU" sz="1200" b="1" dirty="0">
                          <a:solidFill>
                            <a:srgbClr val="FF0000"/>
                          </a:solidFill>
                        </a:rPr>
                        <a:t>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29880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Количество электронных кабинетов, где </a:t>
                      </a:r>
                      <a:r>
                        <a:rPr lang="ru-RU" sz="12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</a:t>
                      </a:r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ЭД качественных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134912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073BB70-571F-4490-BB82-980436ECB4D1}"/>
              </a:ext>
            </a:extLst>
          </p:cNvPr>
          <p:cNvSpPr txBox="1"/>
          <p:nvPr/>
        </p:nvSpPr>
        <p:spPr>
          <a:xfrm>
            <a:off x="481845" y="1132036"/>
            <a:ext cx="112283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*</a:t>
            </a:r>
            <a:r>
              <a:rPr lang="ru-RU" sz="1600" dirty="0">
                <a:hlinkClick r:id="rId2"/>
              </a:rPr>
              <a:t>https://epos.permkrai.ru/wp-content/uploads/2021/12/perechen-shkol_100-rezultaty_noyabr_2021.docx</a:t>
            </a:r>
            <a:r>
              <a:rPr lang="ru-RU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3731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4C9ECC1F-CC1D-49CD-BCC6-606A9398DE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442435"/>
              </p:ext>
            </p:extLst>
          </p:nvPr>
        </p:nvGraphicFramePr>
        <p:xfrm>
          <a:off x="867086" y="424748"/>
          <a:ext cx="10457827" cy="635939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039895">
                  <a:extLst>
                    <a:ext uri="{9D8B030D-6E8A-4147-A177-3AD203B41FA5}">
                      <a16:colId xmlns:a16="http://schemas.microsoft.com/office/drawing/2014/main" val="3089928214"/>
                    </a:ext>
                  </a:extLst>
                </a:gridCol>
                <a:gridCol w="1236322">
                  <a:extLst>
                    <a:ext uri="{9D8B030D-6E8A-4147-A177-3AD203B41FA5}">
                      <a16:colId xmlns:a16="http://schemas.microsoft.com/office/drawing/2014/main" val="3789932166"/>
                    </a:ext>
                  </a:extLst>
                </a:gridCol>
                <a:gridCol w="1236322">
                  <a:extLst>
                    <a:ext uri="{9D8B030D-6E8A-4147-A177-3AD203B41FA5}">
                      <a16:colId xmlns:a16="http://schemas.microsoft.com/office/drawing/2014/main" val="3491146986"/>
                    </a:ext>
                  </a:extLst>
                </a:gridCol>
                <a:gridCol w="1236322">
                  <a:extLst>
                    <a:ext uri="{9D8B030D-6E8A-4147-A177-3AD203B41FA5}">
                      <a16:colId xmlns:a16="http://schemas.microsoft.com/office/drawing/2014/main" val="1884980001"/>
                    </a:ext>
                  </a:extLst>
                </a:gridCol>
                <a:gridCol w="1236322">
                  <a:extLst>
                    <a:ext uri="{9D8B030D-6E8A-4147-A177-3AD203B41FA5}">
                      <a16:colId xmlns:a16="http://schemas.microsoft.com/office/drawing/2014/main" val="1448217019"/>
                    </a:ext>
                  </a:extLst>
                </a:gridCol>
                <a:gridCol w="1236322">
                  <a:extLst>
                    <a:ext uri="{9D8B030D-6E8A-4147-A177-3AD203B41FA5}">
                      <a16:colId xmlns:a16="http://schemas.microsoft.com/office/drawing/2014/main" val="2589804203"/>
                    </a:ext>
                  </a:extLst>
                </a:gridCol>
                <a:gridCol w="1236322">
                  <a:extLst>
                    <a:ext uri="{9D8B030D-6E8A-4147-A177-3AD203B41FA5}">
                      <a16:colId xmlns:a16="http://schemas.microsoft.com/office/drawing/2014/main" val="3954961106"/>
                    </a:ext>
                  </a:extLst>
                </a:gridCol>
              </a:tblGrid>
              <a:tr h="18130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ru-RU" sz="1200" dirty="0"/>
                        <a:t>Выгрузка сделана из модуля «Аналитика и отчётность» 08.12.2021 за период 01-30.11.2021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Муниципальное образование</a:t>
                      </a:r>
                    </a:p>
                  </a:txBody>
                  <a:tcPr marL="6027" marR="6027" marT="602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ЭД, в которых сведения об изучаемых темах представлены в 100% уроков</a:t>
                      </a:r>
                    </a:p>
                  </a:txBody>
                  <a:tcPr marL="6027" marR="6027" marT="602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дневников, в которых 98% оценок уроков выставлены своевременно</a:t>
                      </a:r>
                    </a:p>
                  </a:txBody>
                  <a:tcPr marL="6027" marR="6027" marT="602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ЭД, в которых 98% отметок о пропусках уроков выставлены своевременно</a:t>
                      </a:r>
                    </a:p>
                  </a:txBody>
                  <a:tcPr marL="6027" marR="6027" marT="602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ЭД, в которых информация о домашнем задании представлена в 80% уроков</a:t>
                      </a:r>
                    </a:p>
                  </a:txBody>
                  <a:tcPr marL="6027" marR="6027" marT="602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ЭД, где все услуги предоставлены качественно</a:t>
                      </a:r>
                    </a:p>
                  </a:txBody>
                  <a:tcPr marL="6027" marR="6027" marT="602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Динамика по сравнению с предыдущим отчётным периодом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27" marR="6027" marT="6027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5448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Сивинский муниципальный округ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97,6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97,4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98,0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93,7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16,0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4541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Берёзовский муниципальный округ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98,0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97,1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99,9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96,9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93,3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29,6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9438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Бардымский муниципальный округ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95,4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95,8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99,8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91,4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3579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Еловский муниципальный округ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94,8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94,3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99,7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99,8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90,8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18,2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8356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Добрянский городской округ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94,3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96,0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99,9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99,0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90,7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721806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Уинский муниципальный округ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95,9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93,5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99,9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90,4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7,2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504629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Верещагинский городской округ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93,9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93,7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97,6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88,5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10,0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194897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Городской округ город Кудымкар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97,2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90,5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99,9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87,6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23,1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236292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Кудымкарский муниципальный округ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92,6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91,7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99,9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86,1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12,9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00346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Александровский муниципальный округ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85,0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99,9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99,6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84,9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-5,1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443044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Октябрьский городской округ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93,0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86,6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97,9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97,2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82,1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14,4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5277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Нытвенский городской округ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92,4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84,6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99,7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92,1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78,7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14,7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971421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Чусовской городской округ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90,1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86,1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98,2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95,6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78,1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-1,3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018508"/>
                  </a:ext>
                </a:extLst>
              </a:tr>
              <a:tr h="13318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Куединский муниципальный округ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95,7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81,9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99,4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99,4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78,0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10,0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083686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Краевые ОО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84,3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84,8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89,9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94,2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77,1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25,3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942180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Косинский муниципальный округ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84,5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81,3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97,2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99,4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71,0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18,6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541186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Очёрский городской округ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87,8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73,9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99,0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99,1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67,5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10,9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382026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Юсьвинский муниципальный округ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95,0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67,3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99,9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99,4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67,0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9,3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340379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Юрлинский муниципальный округ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86,8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75,2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99,8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90,6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63,0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12,1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105229"/>
                  </a:ext>
                </a:extLst>
              </a:tr>
              <a:tr h="7358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Чернушинский городской округ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82,3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68,7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99,5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91,1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60,4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12,3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451544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Городской округ город Кизел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84,6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72,4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98,4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87,8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57,9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16,0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666488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Гайнский муниципальный округ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77,9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68,0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96,6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93,5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57,8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556072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Красновишерский городской округ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56,8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64,0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88,5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74,7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45,1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13,4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047429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err="1">
                          <a:effectLst/>
                          <a:latin typeface="Calibri" panose="020F0502020204030204" pitchFamily="34" charset="0"/>
                        </a:rPr>
                        <a:t>Гремячинский</a:t>
                      </a:r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 городской округ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57,9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55,4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95,7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76,0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40,2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7,4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79831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Оханский городской округ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40,7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61,0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98,7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68,5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31,5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12,9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04476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ОБЩИЙ ИТОГ</a:t>
                      </a:r>
                    </a:p>
                  </a:txBody>
                  <a:tcPr marL="7554" marR="7554" marT="7554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93,8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91,4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99,3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97,6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Calibri" panose="020F0502020204030204" pitchFamily="34" charset="0"/>
                        </a:rPr>
                        <a:t>87,3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+ 7,7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32837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3F0C154-09F0-4E52-931E-FE9C11D4CDF4}"/>
              </a:ext>
            </a:extLst>
          </p:cNvPr>
          <p:cNvSpPr txBox="1"/>
          <p:nvPr/>
        </p:nvSpPr>
        <p:spPr>
          <a:xfrm>
            <a:off x="476708" y="-88490"/>
            <a:ext cx="11445774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Мониторинг качества заполнения ЭЖД – </a:t>
            </a:r>
            <a:r>
              <a:rPr lang="ru-RU" sz="2800" b="1" i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ноябрь 2021г.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63A75774-F612-4431-91CB-23B56BCD1187}"/>
              </a:ext>
            </a:extLst>
          </p:cNvPr>
          <p:cNvCxnSpPr>
            <a:cxnSpLocks/>
          </p:cNvCxnSpPr>
          <p:nvPr/>
        </p:nvCxnSpPr>
        <p:spPr>
          <a:xfrm>
            <a:off x="373114" y="3346949"/>
            <a:ext cx="1144577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6EACEEC8-D67A-4CC6-82B5-204A0DE9818E}"/>
              </a:ext>
            </a:extLst>
          </p:cNvPr>
          <p:cNvCxnSpPr>
            <a:cxnSpLocks/>
          </p:cNvCxnSpPr>
          <p:nvPr/>
        </p:nvCxnSpPr>
        <p:spPr>
          <a:xfrm>
            <a:off x="373114" y="3889874"/>
            <a:ext cx="1144577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5995C02-06C1-48F5-A24A-FDA6FDA22A33}"/>
              </a:ext>
            </a:extLst>
          </p:cNvPr>
          <p:cNvSpPr txBox="1"/>
          <p:nvPr/>
        </p:nvSpPr>
        <p:spPr>
          <a:xfrm>
            <a:off x="11298838" y="2885284"/>
            <a:ext cx="832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FF0000"/>
                </a:solidFill>
              </a:rPr>
              <a:t>Выше среднего </a:t>
            </a:r>
          </a:p>
          <a:p>
            <a:r>
              <a:rPr lang="ru-RU" sz="800" dirty="0">
                <a:solidFill>
                  <a:srgbClr val="FF0000"/>
                </a:solidFill>
              </a:rPr>
              <a:t>по краю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BCD055-EE25-43E6-B428-889E895CC216}"/>
              </a:ext>
            </a:extLst>
          </p:cNvPr>
          <p:cNvSpPr txBox="1"/>
          <p:nvPr/>
        </p:nvSpPr>
        <p:spPr>
          <a:xfrm>
            <a:off x="11284765" y="3429000"/>
            <a:ext cx="832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FF0000"/>
                </a:solidFill>
              </a:rPr>
              <a:t>Выше 80%</a:t>
            </a:r>
          </a:p>
          <a:p>
            <a:r>
              <a:rPr lang="ru-RU" sz="800" dirty="0">
                <a:solidFill>
                  <a:srgbClr val="FF0000"/>
                </a:solidFill>
              </a:rPr>
              <a:t>(по приказу </a:t>
            </a:r>
            <a:r>
              <a:rPr lang="ru-RU" sz="800" dirty="0" err="1">
                <a:solidFill>
                  <a:srgbClr val="FF0000"/>
                </a:solidFill>
              </a:rPr>
              <a:t>Минобра</a:t>
            </a:r>
            <a:r>
              <a:rPr lang="ru-RU" sz="800" dirty="0">
                <a:solidFill>
                  <a:srgbClr val="FF0000"/>
                </a:solidFill>
              </a:rPr>
              <a:t> ПК)</a:t>
            </a:r>
          </a:p>
        </p:txBody>
      </p:sp>
    </p:spTree>
    <p:extLst>
      <p:ext uri="{BB962C8B-B14F-4D97-AF65-F5344CB8AC3E}">
        <p14:creationId xmlns:p14="http://schemas.microsoft.com/office/powerpoint/2010/main" val="2680279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20C64F-66D0-4FA1-944B-AAA698883C8E}"/>
              </a:ext>
            </a:extLst>
          </p:cNvPr>
          <p:cNvSpPr txBox="1"/>
          <p:nvPr/>
        </p:nvSpPr>
        <p:spPr>
          <a:xfrm>
            <a:off x="526960" y="21771"/>
            <a:ext cx="11445774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ОО с низким качеством (0%) заполнения ЭЖД – </a:t>
            </a:r>
            <a:r>
              <a:rPr lang="ru-RU" sz="2800" b="1" i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ноябрь 2021г.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4937F31-1A83-491B-A730-AC4D057DC6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12026"/>
              </p:ext>
            </p:extLst>
          </p:nvPr>
        </p:nvGraphicFramePr>
        <p:xfrm>
          <a:off x="158316" y="852841"/>
          <a:ext cx="11875368" cy="496265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89509">
                  <a:extLst>
                    <a:ext uri="{9D8B030D-6E8A-4147-A177-3AD203B41FA5}">
                      <a16:colId xmlns:a16="http://schemas.microsoft.com/office/drawing/2014/main" val="4273240744"/>
                    </a:ext>
                  </a:extLst>
                </a:gridCol>
                <a:gridCol w="2631364">
                  <a:extLst>
                    <a:ext uri="{9D8B030D-6E8A-4147-A177-3AD203B41FA5}">
                      <a16:colId xmlns:a16="http://schemas.microsoft.com/office/drawing/2014/main" val="3106414585"/>
                    </a:ext>
                  </a:extLst>
                </a:gridCol>
                <a:gridCol w="1107785">
                  <a:extLst>
                    <a:ext uri="{9D8B030D-6E8A-4147-A177-3AD203B41FA5}">
                      <a16:colId xmlns:a16="http://schemas.microsoft.com/office/drawing/2014/main" val="91216333"/>
                    </a:ext>
                  </a:extLst>
                </a:gridCol>
                <a:gridCol w="1107785">
                  <a:extLst>
                    <a:ext uri="{9D8B030D-6E8A-4147-A177-3AD203B41FA5}">
                      <a16:colId xmlns:a16="http://schemas.microsoft.com/office/drawing/2014/main" val="3948355016"/>
                    </a:ext>
                  </a:extLst>
                </a:gridCol>
                <a:gridCol w="1107785">
                  <a:extLst>
                    <a:ext uri="{9D8B030D-6E8A-4147-A177-3AD203B41FA5}">
                      <a16:colId xmlns:a16="http://schemas.microsoft.com/office/drawing/2014/main" val="2983508767"/>
                    </a:ext>
                  </a:extLst>
                </a:gridCol>
                <a:gridCol w="1107785">
                  <a:extLst>
                    <a:ext uri="{9D8B030D-6E8A-4147-A177-3AD203B41FA5}">
                      <a16:colId xmlns:a16="http://schemas.microsoft.com/office/drawing/2014/main" val="3196622263"/>
                    </a:ext>
                  </a:extLst>
                </a:gridCol>
                <a:gridCol w="1107785">
                  <a:extLst>
                    <a:ext uri="{9D8B030D-6E8A-4147-A177-3AD203B41FA5}">
                      <a16:colId xmlns:a16="http://schemas.microsoft.com/office/drawing/2014/main" val="3879523063"/>
                    </a:ext>
                  </a:extLst>
                </a:gridCol>
                <a:gridCol w="1107785">
                  <a:extLst>
                    <a:ext uri="{9D8B030D-6E8A-4147-A177-3AD203B41FA5}">
                      <a16:colId xmlns:a16="http://schemas.microsoft.com/office/drawing/2014/main" val="396150297"/>
                    </a:ext>
                  </a:extLst>
                </a:gridCol>
                <a:gridCol w="1107785">
                  <a:extLst>
                    <a:ext uri="{9D8B030D-6E8A-4147-A177-3AD203B41FA5}">
                      <a16:colId xmlns:a16="http://schemas.microsoft.com/office/drawing/2014/main" val="1756724170"/>
                    </a:ext>
                  </a:extLst>
                </a:gridCol>
              </a:tblGrid>
              <a:tr h="1282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ОО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Общее количество учащихся в ЭПОС.Школа</a:t>
                      </a:r>
                      <a:br>
                        <a:rPr lang="ru-RU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(ед.)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952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ЭД (ед.)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952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ЭД, 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которых сведения 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 изучаемых темах представлены 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100% уроков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952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ЭД, 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которых 98% оценок уроков выставлены своевременно 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952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ЭД, в которых 98% отметок 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 пропусках уроков выставлены своевременно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952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ЭД, 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которых информация 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 ДЗ представлена 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80% уроков 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952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ЭД, 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где все услуги предоставлены качественно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9525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931749"/>
                  </a:ext>
                </a:extLst>
              </a:tr>
              <a:tr h="12827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Гремячинский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ГО</a:t>
                      </a:r>
                    </a:p>
                  </a:txBody>
                  <a:tcPr marL="19050" marR="19050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МБОУ "ООШ № 11"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144,00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140,00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40,71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92,86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58,57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956588"/>
                  </a:ext>
                </a:extLst>
              </a:tr>
              <a:tr h="128279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Красновишерский ГО</a:t>
                      </a:r>
                    </a:p>
                  </a:txBody>
                  <a:tcPr marL="19050" marR="19050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МБОУ "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Вайская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ООШ«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27,00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20,00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90,00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95,00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100,00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518236"/>
                  </a:ext>
                </a:extLst>
              </a:tr>
              <a:tr h="128279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050" marR="1905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Паршаковская СОШ - филиал МБОУ "Верх-Язьвинская СОШ"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50,00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50,00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8,00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52,00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100,00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16,00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610591"/>
                  </a:ext>
                </a:extLst>
              </a:tr>
              <a:tr h="128279"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Оханский ГО</a:t>
                      </a:r>
                    </a:p>
                  </a:txBody>
                  <a:tcPr marL="19050" marR="19050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МБОУ "Острожская СОШ" (СП "Беляевская школа - детский сад")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69,00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69,00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47,83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98,55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5,80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499967"/>
                  </a:ext>
                </a:extLst>
              </a:tr>
              <a:tr h="128279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050" marR="1905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МБОУ «Дубровская СОШ»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160,00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159,00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35,22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100,00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95,60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338989"/>
                  </a:ext>
                </a:extLst>
              </a:tr>
              <a:tr h="128279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050" marR="1905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МБОУ "Острожская СОШ" (СП "Андреевская школа - детский сад")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60,00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46,00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43,48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97,83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13,04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471843"/>
                  </a:ext>
                </a:extLst>
              </a:tr>
              <a:tr h="12827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Чусовской ГО</a:t>
                      </a:r>
                    </a:p>
                  </a:txBody>
                  <a:tcPr marL="19050" marR="19050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СП МБОУ "Сельская СОШ" (п/ст. Кутамыш)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37,00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36,00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100,00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2,78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69,44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47,22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67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0468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61D296BE-6177-4F1D-8893-A48A8C1A1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2" y="0"/>
            <a:ext cx="12054980" cy="872455"/>
          </a:xfrm>
          <a:ln w="28575">
            <a:noFill/>
          </a:ln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Вступление в силу с 1 ноября 2021г. нового приказа 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Министерства образования и науки Пермского края от 27.09.2021г.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F93BDF-F14B-45EA-8236-8DEED10B5D06}"/>
              </a:ext>
            </a:extLst>
          </p:cNvPr>
          <p:cNvSpPr txBox="1"/>
          <p:nvPr/>
        </p:nvSpPr>
        <p:spPr>
          <a:xfrm>
            <a:off x="261935" y="3605778"/>
            <a:ext cx="6961239" cy="5847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hlinkClick r:id="rId2"/>
              </a:rPr>
              <a:t>https://epos.permkrai.ru/wp-content/uploads/2021/10/27.09.2021_26-01-06-961_kassina_r.a._arapova_e.a..pdf</a:t>
            </a:r>
            <a:r>
              <a:rPr lang="ru-RU" sz="1600" dirty="0"/>
              <a:t>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4F30565-1940-43EE-B681-6D60FDD1C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9047" y="964114"/>
            <a:ext cx="3179648" cy="68402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2EE3EBC-5F8C-4544-86BD-BE5CE62EBF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67656" y="3218143"/>
            <a:ext cx="2939837" cy="3578952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B1C08A-DE32-4B37-A1F4-088B5E923A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9047" y="1688359"/>
            <a:ext cx="4781435" cy="1438125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E267CD13-9A80-490B-ACA5-C9790DC07482}"/>
              </a:ext>
            </a:extLst>
          </p:cNvPr>
          <p:cNvGrpSpPr/>
          <p:nvPr/>
        </p:nvGrpSpPr>
        <p:grpSpPr>
          <a:xfrm>
            <a:off x="75502" y="4381462"/>
            <a:ext cx="8752343" cy="2239978"/>
            <a:chOff x="0" y="4483219"/>
            <a:chExt cx="8271286" cy="2073000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DB153BB1-0C84-4E1A-A48C-67260E5F0C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5887218"/>
              <a:ext cx="8271286" cy="669001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19095C44-7B91-4270-9532-9DB76FDBE7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-1504"/>
            <a:stretch/>
          </p:blipFill>
          <p:spPr>
            <a:xfrm>
              <a:off x="0" y="4483219"/>
              <a:ext cx="5181820" cy="513809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773B5474-17F7-4A45-AA01-D4560046B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5502" y="5074840"/>
              <a:ext cx="4936209" cy="900416"/>
            </a:xfrm>
            <a:prstGeom prst="rect">
              <a:avLst/>
            </a:prstGeom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7405D7B-CDC5-4DF0-94C2-C8B8B2569B5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619" r="5563"/>
          <a:stretch/>
        </p:blipFill>
        <p:spPr>
          <a:xfrm>
            <a:off x="261935" y="997505"/>
            <a:ext cx="6961239" cy="2483222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95DC309-2062-4BD3-9630-94E03A09C9F7}"/>
              </a:ext>
            </a:extLst>
          </p:cNvPr>
          <p:cNvSpPr/>
          <p:nvPr/>
        </p:nvSpPr>
        <p:spPr>
          <a:xfrm>
            <a:off x="261935" y="3252222"/>
            <a:ext cx="5116758" cy="22850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1905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551764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6">
            <a:extLst>
              <a:ext uri="{FF2B5EF4-FFF2-40B4-BE49-F238E27FC236}">
                <a16:creationId xmlns:a16="http://schemas.microsoft.com/office/drawing/2014/main" id="{297D7F36-5566-47D2-A32A-09C043941E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998074"/>
              </p:ext>
            </p:extLst>
          </p:nvPr>
        </p:nvGraphicFramePr>
        <p:xfrm>
          <a:off x="1905000" y="945481"/>
          <a:ext cx="8382001" cy="57759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6131">
                  <a:extLst>
                    <a:ext uri="{9D8B030D-6E8A-4147-A177-3AD203B41FA5}">
                      <a16:colId xmlns:a16="http://schemas.microsoft.com/office/drawing/2014/main" val="2739442430"/>
                    </a:ext>
                  </a:extLst>
                </a:gridCol>
                <a:gridCol w="5121719">
                  <a:extLst>
                    <a:ext uri="{9D8B030D-6E8A-4147-A177-3AD203B41FA5}">
                      <a16:colId xmlns:a16="http://schemas.microsoft.com/office/drawing/2014/main" val="3893269394"/>
                    </a:ext>
                  </a:extLst>
                </a:gridCol>
                <a:gridCol w="1174296">
                  <a:extLst>
                    <a:ext uri="{9D8B030D-6E8A-4147-A177-3AD203B41FA5}">
                      <a16:colId xmlns:a16="http://schemas.microsoft.com/office/drawing/2014/main" val="93768289"/>
                    </a:ext>
                  </a:extLst>
                </a:gridCol>
                <a:gridCol w="1549855">
                  <a:extLst>
                    <a:ext uri="{9D8B030D-6E8A-4147-A177-3AD203B41FA5}">
                      <a16:colId xmlns:a16="http://schemas.microsoft.com/office/drawing/2014/main" val="3565420259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Критерии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ноябрь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9939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ru-RU" sz="800" b="0" i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75801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800" b="0" i="0" dirty="0"/>
                        <a:t>1</a:t>
                      </a:r>
                    </a:p>
                  </a:txBody>
                  <a:tcPr anchor="ctr"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i="0" u="none" strike="noStrike" dirty="0">
                          <a:effectLst/>
                          <a:latin typeface="Calibri" panose="020F0502020204030204" pitchFamily="34" charset="0"/>
                        </a:rPr>
                        <a:t>Доля ЭД по ВД, где все услуги предоставлены качественно </a:t>
                      </a:r>
                      <a:endParaRPr lang="ru-RU" sz="1600" dirty="0"/>
                    </a:p>
                  </a:txBody>
                  <a:tcP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/>
                        <a:t>61,1</a:t>
                      </a:r>
                    </a:p>
                  </a:txBody>
                  <a:tcPr anchor="ctr"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8168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800" b="0" i="0" dirty="0"/>
                        <a:t>2</a:t>
                      </a:r>
                    </a:p>
                  </a:txBody>
                  <a:tcPr anchor="ctr"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400" i="1" dirty="0">
                          <a:latin typeface="Calibri" panose="020F0502020204030204" pitchFamily="34" charset="0"/>
                        </a:rPr>
                        <a:t>Доля ЭД, в которых 98% отметок </a:t>
                      </a:r>
                      <a:r>
                        <a:rPr lang="ru-RU" sz="1400" b="1" i="1" dirty="0">
                          <a:latin typeface="Calibri" panose="020F0502020204030204" pitchFamily="34" charset="0"/>
                        </a:rPr>
                        <a:t>о пропусках </a:t>
                      </a:r>
                      <a:r>
                        <a:rPr lang="ru-RU" sz="1400" i="1" dirty="0">
                          <a:latin typeface="Calibri" panose="020F0502020204030204" pitchFamily="34" charset="0"/>
                        </a:rPr>
                        <a:t>занятий по ВД выставлены своевременно </a:t>
                      </a:r>
                      <a:endParaRPr lang="ru-RU" sz="1400" i="1" dirty="0"/>
                    </a:p>
                  </a:txBody>
                  <a:tcP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61,1</a:t>
                      </a:r>
                    </a:p>
                  </a:txBody>
                  <a:tcPr anchor="ctr"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3313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800" b="0" i="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400" b="0" i="1" u="none" strike="noStrike" dirty="0">
                          <a:effectLst/>
                          <a:latin typeface="Calibri" panose="020F0502020204030204" pitchFamily="34" charset="0"/>
                        </a:rPr>
                        <a:t>Доля ЭД, в которых сведения </a:t>
                      </a:r>
                      <a:r>
                        <a:rPr lang="ru-RU" sz="1400" b="1" i="1" u="none" strike="noStrike" dirty="0">
                          <a:effectLst/>
                          <a:latin typeface="Calibri" panose="020F0502020204030204" pitchFamily="34" charset="0"/>
                        </a:rPr>
                        <a:t>об изучаемых темах</a:t>
                      </a:r>
                      <a:r>
                        <a:rPr lang="ru-RU" sz="1400" b="0" i="1" u="none" strike="noStrike" dirty="0">
                          <a:effectLst/>
                          <a:latin typeface="Calibri" panose="020F0502020204030204" pitchFamily="34" charset="0"/>
                        </a:rPr>
                        <a:t> представлены в 100% занятий по ВД </a:t>
                      </a:r>
                      <a:endParaRPr lang="ru-RU" sz="1400" i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68,9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64602"/>
                  </a:ext>
                </a:extLst>
              </a:tr>
              <a:tr h="6248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Количество школ, где электронных дневников, заполненных качественно: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/>
                        <a:t> Эл. кабинеты (ед./%)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детей/</a:t>
                      </a:r>
                    </a:p>
                    <a:p>
                      <a:pPr algn="ctr"/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ЭД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17593842"/>
                  </a:ext>
                </a:extLst>
              </a:tr>
              <a:tr h="362022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800" b="0" i="0" dirty="0"/>
                        <a:t>5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i="1" u="none" strike="noStrike" dirty="0">
                          <a:effectLst/>
                          <a:latin typeface="Calibri" panose="020F0502020204030204" pitchFamily="34" charset="0"/>
                        </a:rPr>
                        <a:t>99-100%</a:t>
                      </a:r>
                      <a:endParaRPr lang="ru-RU" sz="1600" i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303 </a:t>
                      </a:r>
                      <a:r>
                        <a:rPr lang="ru-RU" sz="1400" b="0" dirty="0"/>
                        <a:t>(47%)</a:t>
                      </a:r>
                      <a:endParaRPr lang="ru-RU" sz="14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164229/106098 (58131)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966119"/>
                  </a:ext>
                </a:extLst>
              </a:tr>
              <a:tr h="3570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800" b="0" i="0" dirty="0"/>
                        <a:t>6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i="1" dirty="0"/>
                        <a:t>от 80 до 98%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67 </a:t>
                      </a:r>
                      <a:r>
                        <a:rPr lang="ru-RU" sz="1400" b="0" dirty="0"/>
                        <a:t>(10%)</a:t>
                      </a:r>
                      <a:endParaRPr lang="ru-RU" sz="14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45886/33641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(12245)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889500"/>
                  </a:ext>
                </a:extLst>
              </a:tr>
              <a:tr h="3570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800" b="0" i="0" dirty="0"/>
                        <a:t>7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i="1" dirty="0"/>
                        <a:t>от 50 до 79%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32 </a:t>
                      </a:r>
                      <a:r>
                        <a:rPr lang="ru-RU" sz="1400" b="0" dirty="0"/>
                        <a:t>(5%)</a:t>
                      </a:r>
                      <a:endParaRPr lang="ru-RU" sz="14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18431/10880 (7551)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952134"/>
                  </a:ext>
                </a:extLst>
              </a:tr>
              <a:tr h="3868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800" b="0" i="0" dirty="0"/>
                        <a:t>8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i="1" dirty="0"/>
                        <a:t>меньше 50%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 </a:t>
                      </a:r>
                      <a:r>
                        <a:rPr lang="ru-RU" sz="1400" b="0" dirty="0"/>
                        <a:t>(4,5%)</a:t>
                      </a:r>
                      <a:endParaRPr lang="ru-RU" sz="14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10188/6739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(3449)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231467"/>
                  </a:ext>
                </a:extLst>
              </a:tr>
              <a:tr h="362022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800" b="0" i="0" dirty="0"/>
                        <a:t>9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i="1" dirty="0"/>
                        <a:t>0%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214 </a:t>
                      </a:r>
                      <a:r>
                        <a:rPr lang="ru-RU" sz="1400" b="0" dirty="0"/>
                        <a:t>(33%)</a:t>
                      </a:r>
                      <a:endParaRPr lang="ru-RU" sz="14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89814/813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(89001)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960407"/>
                  </a:ext>
                </a:extLst>
              </a:tr>
              <a:tr h="232407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800" b="0" i="0" dirty="0"/>
                        <a:t>10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Количество электронных кабинетов в ЭПОС.Школа</a:t>
                      </a:r>
                      <a:endParaRPr lang="ru-RU" i="1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b="1" dirty="0"/>
                        <a:t>644</a:t>
                      </a:r>
                      <a:endParaRPr lang="ru-RU" i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24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A3E59EE-E7AA-4F1F-8396-AEB9B8180D8C}"/>
              </a:ext>
            </a:extLst>
          </p:cNvPr>
          <p:cNvSpPr txBox="1"/>
          <p:nvPr/>
        </p:nvSpPr>
        <p:spPr>
          <a:xfrm>
            <a:off x="0" y="-862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Мониторинг качества заполнения ЭЖД </a:t>
            </a:r>
            <a:r>
              <a:rPr lang="ru-RU" sz="28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в школах Пермского края_2021-22 </a:t>
            </a:r>
            <a:r>
              <a:rPr lang="ru-RU" sz="2800" b="1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уч.год</a:t>
            </a:r>
            <a:r>
              <a:rPr lang="ru-RU" sz="28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(</a:t>
            </a:r>
            <a:r>
              <a:rPr lang="ru-RU" sz="2800" b="1" u="sng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раздел «Внеурочная деятельность»</a:t>
            </a:r>
            <a:r>
              <a:rPr lang="ru-RU" sz="28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574979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63A158E-FB5E-4CC5-9BBA-5876605BFD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698189"/>
              </p:ext>
            </p:extLst>
          </p:nvPr>
        </p:nvGraphicFramePr>
        <p:xfrm>
          <a:off x="1729014" y="582874"/>
          <a:ext cx="8733971" cy="595884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083446">
                  <a:extLst>
                    <a:ext uri="{9D8B030D-6E8A-4147-A177-3AD203B41FA5}">
                      <a16:colId xmlns:a16="http://schemas.microsoft.com/office/drawing/2014/main" val="154171930"/>
                    </a:ext>
                  </a:extLst>
                </a:gridCol>
                <a:gridCol w="973720">
                  <a:extLst>
                    <a:ext uri="{9D8B030D-6E8A-4147-A177-3AD203B41FA5}">
                      <a16:colId xmlns:a16="http://schemas.microsoft.com/office/drawing/2014/main" val="3244770517"/>
                    </a:ext>
                  </a:extLst>
                </a:gridCol>
                <a:gridCol w="1165513">
                  <a:extLst>
                    <a:ext uri="{9D8B030D-6E8A-4147-A177-3AD203B41FA5}">
                      <a16:colId xmlns:a16="http://schemas.microsoft.com/office/drawing/2014/main" val="1967054500"/>
                    </a:ext>
                  </a:extLst>
                </a:gridCol>
                <a:gridCol w="1209773">
                  <a:extLst>
                    <a:ext uri="{9D8B030D-6E8A-4147-A177-3AD203B41FA5}">
                      <a16:colId xmlns:a16="http://schemas.microsoft.com/office/drawing/2014/main" val="3512011945"/>
                    </a:ext>
                  </a:extLst>
                </a:gridCol>
                <a:gridCol w="1121253">
                  <a:extLst>
                    <a:ext uri="{9D8B030D-6E8A-4147-A177-3AD203B41FA5}">
                      <a16:colId xmlns:a16="http://schemas.microsoft.com/office/drawing/2014/main" val="1554356236"/>
                    </a:ext>
                  </a:extLst>
                </a:gridCol>
                <a:gridCol w="1180266">
                  <a:extLst>
                    <a:ext uri="{9D8B030D-6E8A-4147-A177-3AD203B41FA5}">
                      <a16:colId xmlns:a16="http://schemas.microsoft.com/office/drawing/2014/main" val="425411860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Общее количество учащихся в ЭПОС.Школа (Контингент)</a:t>
                      </a:r>
                      <a:b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(ед.)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Количество ЭД по ВД</a:t>
                      </a:r>
                      <a:b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(ед.)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Доля ЭД по ВД, в которых сведения об изучаемых темах представлены в 100% занятий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Доля ЭД по ВД, в которых 98% отметок о пропусках занятий выставлены своевременно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Доля ЭД по ВД, где все услуги предоставлены качественно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5936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u="none" strike="noStrike" dirty="0">
                          <a:effectLst/>
                        </a:rPr>
                        <a:t>Чайковский городской округ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13060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7599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85,0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85,0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85,0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6039311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МАОУ «Гимназия»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946</a:t>
                      </a:r>
                      <a:endParaRPr lang="ru-RU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489</a:t>
                      </a:r>
                      <a:endParaRPr lang="ru-RU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100,0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100,0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100,0</a:t>
                      </a:r>
                      <a:endParaRPr lang="ru-RU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708501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МАОУ СОШ № 10</a:t>
                      </a:r>
                      <a:endParaRPr lang="ru-RU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1589</a:t>
                      </a:r>
                      <a:endParaRPr lang="ru-RU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916</a:t>
                      </a:r>
                      <a:endParaRPr lang="ru-RU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100,0</a:t>
                      </a:r>
                      <a:endParaRPr lang="ru-RU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100,0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100,0</a:t>
                      </a:r>
                      <a:endParaRPr lang="ru-RU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97572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МАОУ СОШ № 2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1147</a:t>
                      </a:r>
                      <a:endParaRPr lang="ru-RU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588</a:t>
                      </a:r>
                      <a:endParaRPr lang="ru-RU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100,0</a:t>
                      </a:r>
                      <a:endParaRPr lang="ru-RU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100,0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100,0</a:t>
                      </a:r>
                      <a:endParaRPr lang="ru-RU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90287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МАОУ СОШ № 4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926</a:t>
                      </a:r>
                      <a:endParaRPr lang="ru-RU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761</a:t>
                      </a:r>
                      <a:endParaRPr lang="ru-RU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100,0</a:t>
                      </a:r>
                      <a:endParaRPr lang="ru-RU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100,0</a:t>
                      </a:r>
                      <a:endParaRPr lang="ru-RU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100,0</a:t>
                      </a:r>
                      <a:endParaRPr lang="ru-RU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99888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МБОУ "Марковская СОШ"</a:t>
                      </a:r>
                      <a:endParaRPr lang="ru-RU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671</a:t>
                      </a:r>
                      <a:endParaRPr lang="ru-RU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545</a:t>
                      </a:r>
                      <a:endParaRPr lang="ru-RU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100,0</a:t>
                      </a:r>
                      <a:endParaRPr lang="ru-RU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99,6</a:t>
                      </a:r>
                      <a:endParaRPr lang="ru-RU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99,6</a:t>
                      </a:r>
                      <a:endParaRPr lang="ru-RU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8309587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МБОУ ООШ № 12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482</a:t>
                      </a:r>
                      <a:endParaRPr lang="ru-RU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86</a:t>
                      </a:r>
                      <a:endParaRPr lang="ru-RU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100,0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100,0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100,0</a:t>
                      </a:r>
                      <a:endParaRPr lang="ru-RU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22779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МБОУ ООШ № 12 (Зипуново)</a:t>
                      </a:r>
                      <a:endParaRPr lang="ru-RU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98</a:t>
                      </a:r>
                      <a:endParaRPr lang="ru-RU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0</a:t>
                      </a:r>
                      <a:endParaRPr lang="ru-RU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0,0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0,0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0,0</a:t>
                      </a:r>
                      <a:endParaRPr lang="ru-RU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68045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МБОУ СКОШИ ЧГО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112</a:t>
                      </a:r>
                      <a:endParaRPr lang="ru-RU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112</a:t>
                      </a:r>
                      <a:endParaRPr lang="ru-RU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100,0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100,0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100,0</a:t>
                      </a:r>
                      <a:endParaRPr lang="ru-RU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25307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МБОУ СКОШИ ЧГО (г. Чайковский)</a:t>
                      </a:r>
                      <a:endParaRPr lang="ru-RU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118</a:t>
                      </a:r>
                      <a:endParaRPr lang="ru-RU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118</a:t>
                      </a:r>
                      <a:endParaRPr lang="ru-RU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100,0</a:t>
                      </a:r>
                      <a:endParaRPr lang="ru-RU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100,0</a:t>
                      </a:r>
                      <a:endParaRPr lang="ru-RU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100,0</a:t>
                      </a:r>
                      <a:endParaRPr lang="ru-RU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03927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МБОУ СОШ № 1</a:t>
                      </a:r>
                      <a:endParaRPr lang="ru-RU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1198</a:t>
                      </a:r>
                      <a:endParaRPr lang="ru-RU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0</a:t>
                      </a:r>
                      <a:endParaRPr lang="ru-RU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0,0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0,0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0,0</a:t>
                      </a:r>
                      <a:endParaRPr lang="ru-RU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68853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МБОУ СОШ № 1 (с. </a:t>
                      </a:r>
                      <a:r>
                        <a:rPr lang="ru-RU" sz="1400" u="none" strike="noStrike" dirty="0" err="1">
                          <a:effectLst/>
                        </a:rPr>
                        <a:t>Вассята</a:t>
                      </a:r>
                      <a:r>
                        <a:rPr lang="ru-RU" sz="1400" u="none" strike="noStrike" dirty="0">
                          <a:effectLst/>
                        </a:rPr>
                        <a:t>)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111</a:t>
                      </a:r>
                      <a:endParaRPr lang="ru-RU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0</a:t>
                      </a:r>
                      <a:endParaRPr lang="ru-RU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0,0</a:t>
                      </a:r>
                      <a:endParaRPr lang="ru-RU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0,0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0,0</a:t>
                      </a:r>
                      <a:endParaRPr lang="ru-RU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4599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МБОУ СОШ № 1(с. Ваньки)</a:t>
                      </a:r>
                      <a:endParaRPr lang="ru-RU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93</a:t>
                      </a:r>
                      <a:endParaRPr lang="ru-RU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20</a:t>
                      </a:r>
                      <a:endParaRPr lang="ru-RU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100,0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100,0</a:t>
                      </a:r>
                      <a:endParaRPr lang="ru-RU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100,0</a:t>
                      </a:r>
                      <a:endParaRPr lang="ru-RU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72036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МБОУ СОШ № 11</a:t>
                      </a:r>
                      <a:endParaRPr lang="ru-RU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990</a:t>
                      </a:r>
                      <a:endParaRPr lang="ru-RU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351</a:t>
                      </a:r>
                      <a:endParaRPr lang="ru-RU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100,0</a:t>
                      </a:r>
                      <a:endParaRPr lang="ru-RU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100,0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100,0</a:t>
                      </a:r>
                      <a:endParaRPr lang="ru-RU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64664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МБОУ СОШ № 7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1587</a:t>
                      </a:r>
                      <a:endParaRPr lang="ru-RU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872</a:t>
                      </a:r>
                      <a:endParaRPr lang="ru-RU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100,0</a:t>
                      </a:r>
                      <a:endParaRPr lang="ru-RU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100,0</a:t>
                      </a:r>
                      <a:endParaRPr lang="ru-RU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100,0</a:t>
                      </a:r>
                      <a:endParaRPr lang="ru-RU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7723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МБОУ СОШ № 8</a:t>
                      </a:r>
                      <a:endParaRPr lang="ru-RU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1526</a:t>
                      </a:r>
                      <a:endParaRPr lang="ru-RU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1316</a:t>
                      </a:r>
                      <a:endParaRPr lang="ru-RU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100,0</a:t>
                      </a:r>
                      <a:endParaRPr lang="ru-RU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100,0</a:t>
                      </a:r>
                      <a:endParaRPr lang="ru-RU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100,0</a:t>
                      </a:r>
                      <a:endParaRPr lang="ru-RU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40976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МБОУ СОШ п. Прикамский</a:t>
                      </a:r>
                      <a:endParaRPr lang="ru-RU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404</a:t>
                      </a:r>
                      <a:endParaRPr lang="ru-RU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382</a:t>
                      </a:r>
                      <a:endParaRPr lang="ru-RU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100,0</a:t>
                      </a:r>
                      <a:endParaRPr lang="ru-RU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100,0</a:t>
                      </a:r>
                      <a:endParaRPr lang="ru-RU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100,0</a:t>
                      </a:r>
                      <a:endParaRPr lang="ru-RU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7173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МБОУ СОШ п. </a:t>
                      </a:r>
                      <a:r>
                        <a:rPr lang="ru-RU" sz="1400" u="none" strike="noStrike" dirty="0" err="1">
                          <a:effectLst/>
                        </a:rPr>
                        <a:t>Прикамский</a:t>
                      </a:r>
                      <a:r>
                        <a:rPr lang="ru-RU" sz="1400" u="none" strike="noStrike" dirty="0">
                          <a:effectLst/>
                        </a:rPr>
                        <a:t> (с. Альняш)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137</a:t>
                      </a:r>
                      <a:endParaRPr lang="ru-RU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135</a:t>
                      </a:r>
                      <a:endParaRPr lang="ru-RU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100,0</a:t>
                      </a:r>
                      <a:endParaRPr lang="ru-RU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100,0</a:t>
                      </a:r>
                      <a:endParaRPr lang="ru-RU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100,0</a:t>
                      </a:r>
                      <a:endParaRPr lang="ru-RU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0709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МБОУ СОШ п. </a:t>
                      </a:r>
                      <a:r>
                        <a:rPr lang="ru-RU" sz="1400" u="none" strike="noStrike" dirty="0" err="1">
                          <a:effectLst/>
                        </a:rPr>
                        <a:t>Прикамский</a:t>
                      </a:r>
                      <a:r>
                        <a:rPr lang="ru-RU" sz="1400" u="none" strike="noStrike" dirty="0">
                          <a:effectLst/>
                        </a:rPr>
                        <a:t> (с. Сосново)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173</a:t>
                      </a:r>
                      <a:endParaRPr lang="ru-RU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168</a:t>
                      </a:r>
                      <a:endParaRPr lang="ru-RU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100,0</a:t>
                      </a:r>
                      <a:endParaRPr lang="ru-RU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100,0</a:t>
                      </a:r>
                      <a:endParaRPr lang="ru-RU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100,0</a:t>
                      </a:r>
                      <a:endParaRPr lang="ru-RU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79952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МБОУ СУВУ ООШОТ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26</a:t>
                      </a:r>
                      <a:endParaRPr lang="ru-RU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26</a:t>
                      </a:r>
                      <a:endParaRPr lang="ru-RU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100,0</a:t>
                      </a:r>
                      <a:endParaRPr lang="ru-RU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100,0</a:t>
                      </a:r>
                      <a:endParaRPr lang="ru-RU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100,0</a:t>
                      </a:r>
                      <a:endParaRPr lang="ru-RU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86885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МБОУ </a:t>
                      </a:r>
                      <a:r>
                        <a:rPr lang="ru-RU" sz="1400" u="none" strike="noStrike" dirty="0" err="1">
                          <a:effectLst/>
                        </a:rPr>
                        <a:t>Фокинская</a:t>
                      </a:r>
                      <a:r>
                        <a:rPr lang="ru-RU" sz="1400" u="none" strike="noStrike" dirty="0">
                          <a:effectLst/>
                        </a:rPr>
                        <a:t> СОШ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726</a:t>
                      </a:r>
                      <a:endParaRPr lang="ru-RU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714</a:t>
                      </a:r>
                      <a:endParaRPr lang="ru-RU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100,0</a:t>
                      </a:r>
                      <a:endParaRPr lang="ru-RU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100,0</a:t>
                      </a:r>
                      <a:endParaRPr lang="ru-RU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100,0</a:t>
                      </a:r>
                      <a:endParaRPr lang="ru-RU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665816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0697B01-A8A5-40A8-87F5-D2923C5420B1}"/>
              </a:ext>
            </a:extLst>
          </p:cNvPr>
          <p:cNvSpPr txBox="1"/>
          <p:nvPr/>
        </p:nvSpPr>
        <p:spPr>
          <a:xfrm>
            <a:off x="0" y="-862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Анализ отчёта 19 из подсистемы «Аналитика и отчётность»</a:t>
            </a:r>
          </a:p>
        </p:txBody>
      </p:sp>
    </p:spTree>
    <p:extLst>
      <p:ext uri="{BB962C8B-B14F-4D97-AF65-F5344CB8AC3E}">
        <p14:creationId xmlns:p14="http://schemas.microsoft.com/office/powerpoint/2010/main" val="4020712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0348B721-0219-4B3D-87C7-33FE19C8BD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878095"/>
              </p:ext>
            </p:extLst>
          </p:nvPr>
        </p:nvGraphicFramePr>
        <p:xfrm>
          <a:off x="217715" y="611080"/>
          <a:ext cx="11756570" cy="604514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111828">
                  <a:extLst>
                    <a:ext uri="{9D8B030D-6E8A-4147-A177-3AD203B41FA5}">
                      <a16:colId xmlns:a16="http://schemas.microsoft.com/office/drawing/2014/main" val="29738627"/>
                    </a:ext>
                  </a:extLst>
                </a:gridCol>
                <a:gridCol w="923906">
                  <a:extLst>
                    <a:ext uri="{9D8B030D-6E8A-4147-A177-3AD203B41FA5}">
                      <a16:colId xmlns:a16="http://schemas.microsoft.com/office/drawing/2014/main" val="4087582413"/>
                    </a:ext>
                  </a:extLst>
                </a:gridCol>
                <a:gridCol w="872083">
                  <a:extLst>
                    <a:ext uri="{9D8B030D-6E8A-4147-A177-3AD203B41FA5}">
                      <a16:colId xmlns:a16="http://schemas.microsoft.com/office/drawing/2014/main" val="3712675752"/>
                    </a:ext>
                  </a:extLst>
                </a:gridCol>
                <a:gridCol w="905201">
                  <a:extLst>
                    <a:ext uri="{9D8B030D-6E8A-4147-A177-3AD203B41FA5}">
                      <a16:colId xmlns:a16="http://schemas.microsoft.com/office/drawing/2014/main" val="4246965787"/>
                    </a:ext>
                  </a:extLst>
                </a:gridCol>
                <a:gridCol w="894162">
                  <a:extLst>
                    <a:ext uri="{9D8B030D-6E8A-4147-A177-3AD203B41FA5}">
                      <a16:colId xmlns:a16="http://schemas.microsoft.com/office/drawing/2014/main" val="2217891632"/>
                    </a:ext>
                  </a:extLst>
                </a:gridCol>
                <a:gridCol w="838967">
                  <a:extLst>
                    <a:ext uri="{9D8B030D-6E8A-4147-A177-3AD203B41FA5}">
                      <a16:colId xmlns:a16="http://schemas.microsoft.com/office/drawing/2014/main" val="2176961781"/>
                    </a:ext>
                  </a:extLst>
                </a:gridCol>
                <a:gridCol w="872083">
                  <a:extLst>
                    <a:ext uri="{9D8B030D-6E8A-4147-A177-3AD203B41FA5}">
                      <a16:colId xmlns:a16="http://schemas.microsoft.com/office/drawing/2014/main" val="1837819471"/>
                    </a:ext>
                  </a:extLst>
                </a:gridCol>
                <a:gridCol w="872083">
                  <a:extLst>
                    <a:ext uri="{9D8B030D-6E8A-4147-A177-3AD203B41FA5}">
                      <a16:colId xmlns:a16="http://schemas.microsoft.com/office/drawing/2014/main" val="650662075"/>
                    </a:ext>
                  </a:extLst>
                </a:gridCol>
                <a:gridCol w="905201">
                  <a:extLst>
                    <a:ext uri="{9D8B030D-6E8A-4147-A177-3AD203B41FA5}">
                      <a16:colId xmlns:a16="http://schemas.microsoft.com/office/drawing/2014/main" val="2964872129"/>
                    </a:ext>
                  </a:extLst>
                </a:gridCol>
                <a:gridCol w="838967">
                  <a:extLst>
                    <a:ext uri="{9D8B030D-6E8A-4147-A177-3AD203B41FA5}">
                      <a16:colId xmlns:a16="http://schemas.microsoft.com/office/drawing/2014/main" val="1511326676"/>
                    </a:ext>
                  </a:extLst>
                </a:gridCol>
                <a:gridCol w="838967">
                  <a:extLst>
                    <a:ext uri="{9D8B030D-6E8A-4147-A177-3AD203B41FA5}">
                      <a16:colId xmlns:a16="http://schemas.microsoft.com/office/drawing/2014/main" val="4236146166"/>
                    </a:ext>
                  </a:extLst>
                </a:gridCol>
                <a:gridCol w="883122">
                  <a:extLst>
                    <a:ext uri="{9D8B030D-6E8A-4147-A177-3AD203B41FA5}">
                      <a16:colId xmlns:a16="http://schemas.microsoft.com/office/drawing/2014/main" val="1026423307"/>
                    </a:ext>
                  </a:extLst>
                </a:gridCol>
              </a:tblGrid>
              <a:tr h="1421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Общее количество учащихся в ЭПОС.Школа</a:t>
                      </a:r>
                      <a:b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(ед.)</a:t>
                      </a:r>
                    </a:p>
                  </a:txBody>
                  <a:tcPr marL="7620" marR="7620" marT="762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Количество ЭД в разделе "Общее образование"</a:t>
                      </a:r>
                      <a:b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(ед.)</a:t>
                      </a:r>
                    </a:p>
                  </a:txBody>
                  <a:tcPr marL="7620" marR="7620" marT="762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Доля ЭД, в которых сведения об изучаемых темах представлены в 100% занятий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Доля дневников, в которых 98% оценок занятий выставлены своевременно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Доля ЭД, в которых 98% отметок о пропусках занятий выставлены своевременно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Доля ЭД, в которых информация о домашнем задании представлена в 80% занятий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Количество ЭД в разделе "ВД"</a:t>
                      </a:r>
                      <a:b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(ед.)</a:t>
                      </a:r>
                    </a:p>
                  </a:txBody>
                  <a:tcPr marL="7620" marR="7620" marT="762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Доля ЭД по ВД, в которых сведения об изучаемых темах представлены в 100% занятий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Доля ЭД по ВД, в которых 98% отметок о пропусках занятий выставлены своевременно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Общее количество ЭД</a:t>
                      </a:r>
                      <a:b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(ед.)</a:t>
                      </a:r>
                    </a:p>
                  </a:txBody>
                  <a:tcPr marL="7620" marR="7620" marT="762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Доля ЭД, где все услуги предоставлены качественно</a:t>
                      </a:r>
                    </a:p>
                  </a:txBody>
                  <a:tcPr marL="7620" marR="7620" marT="762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853208"/>
                  </a:ext>
                </a:extLst>
              </a:tr>
              <a:tr h="14218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effectLst/>
                        </a:rPr>
                        <a:t>Чайковский городской округ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13060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13007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100,0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100,0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100,0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100,0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7599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85,0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85,0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20606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100,0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17959"/>
                  </a:ext>
                </a:extLst>
              </a:tr>
              <a:tr h="14218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МАОУ «Гимназия»</a:t>
                      </a:r>
                      <a:endParaRPr lang="ru-RU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946</a:t>
                      </a:r>
                      <a:endParaRPr lang="ru-RU" sz="1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945</a:t>
                      </a:r>
                      <a:endParaRPr lang="ru-RU" sz="1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100,0</a:t>
                      </a:r>
                      <a:endParaRPr lang="ru-RU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100,0</a:t>
                      </a:r>
                      <a:endParaRPr lang="ru-RU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489</a:t>
                      </a:r>
                      <a:endParaRPr lang="ru-RU" sz="1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100,0</a:t>
                      </a:r>
                      <a:endParaRPr lang="ru-RU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100,0</a:t>
                      </a:r>
                      <a:endParaRPr lang="ru-RU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1434</a:t>
                      </a:r>
                      <a:endParaRPr lang="ru-RU" sz="1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100,0</a:t>
                      </a:r>
                      <a:endParaRPr lang="ru-RU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extLst>
                  <a:ext uri="{0D108BD9-81ED-4DB2-BD59-A6C34878D82A}">
                    <a16:rowId xmlns:a16="http://schemas.microsoft.com/office/drawing/2014/main" val="2027094126"/>
                  </a:ext>
                </a:extLst>
              </a:tr>
              <a:tr h="14218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МАОУ СОШ № 10</a:t>
                      </a:r>
                      <a:endParaRPr lang="ru-RU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1589</a:t>
                      </a:r>
                      <a:endParaRPr lang="ru-RU" sz="1200" b="0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1586</a:t>
                      </a:r>
                      <a:endParaRPr lang="ru-RU" sz="1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100,0</a:t>
                      </a:r>
                      <a:endParaRPr lang="ru-RU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916</a:t>
                      </a:r>
                      <a:endParaRPr lang="ru-RU" sz="1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100,0</a:t>
                      </a:r>
                      <a:endParaRPr lang="ru-RU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2502</a:t>
                      </a:r>
                      <a:endParaRPr lang="ru-RU" sz="1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100,0</a:t>
                      </a:r>
                      <a:endParaRPr lang="ru-RU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extLst>
                  <a:ext uri="{0D108BD9-81ED-4DB2-BD59-A6C34878D82A}">
                    <a16:rowId xmlns:a16="http://schemas.microsoft.com/office/drawing/2014/main" val="479313918"/>
                  </a:ext>
                </a:extLst>
              </a:tr>
              <a:tr h="14218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МАОУ СОШ № 2</a:t>
                      </a:r>
                      <a:endParaRPr lang="ru-RU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1147</a:t>
                      </a:r>
                      <a:endParaRPr lang="ru-RU" sz="1200" b="0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1146</a:t>
                      </a:r>
                      <a:endParaRPr lang="ru-RU" sz="1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99,8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100,0</a:t>
                      </a:r>
                      <a:endParaRPr lang="ru-RU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588</a:t>
                      </a:r>
                      <a:endParaRPr lang="ru-RU" sz="1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100,0</a:t>
                      </a:r>
                      <a:endParaRPr lang="ru-RU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1734</a:t>
                      </a:r>
                      <a:endParaRPr lang="ru-RU" sz="1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99,9</a:t>
                      </a:r>
                      <a:endParaRPr lang="ru-RU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extLst>
                  <a:ext uri="{0D108BD9-81ED-4DB2-BD59-A6C34878D82A}">
                    <a16:rowId xmlns:a16="http://schemas.microsoft.com/office/drawing/2014/main" val="4279767714"/>
                  </a:ext>
                </a:extLst>
              </a:tr>
              <a:tr h="14218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МАОУ СОШ № 4</a:t>
                      </a:r>
                      <a:endParaRPr lang="ru-RU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926</a:t>
                      </a:r>
                      <a:endParaRPr lang="ru-RU" sz="1200" b="0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921</a:t>
                      </a:r>
                      <a:endParaRPr lang="ru-RU" sz="1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100,0</a:t>
                      </a:r>
                      <a:endParaRPr lang="ru-RU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761</a:t>
                      </a:r>
                      <a:endParaRPr lang="ru-RU" sz="1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100,0</a:t>
                      </a:r>
                      <a:endParaRPr lang="ru-RU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1682</a:t>
                      </a:r>
                      <a:endParaRPr lang="ru-RU" sz="1200" b="0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100,0</a:t>
                      </a:r>
                      <a:endParaRPr lang="ru-RU" sz="12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extLst>
                  <a:ext uri="{0D108BD9-81ED-4DB2-BD59-A6C34878D82A}">
                    <a16:rowId xmlns:a16="http://schemas.microsoft.com/office/drawing/2014/main" val="158767957"/>
                  </a:ext>
                </a:extLst>
              </a:tr>
              <a:tr h="15734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МБОУ "Марковская СОШ"</a:t>
                      </a:r>
                      <a:endParaRPr lang="ru-RU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671</a:t>
                      </a:r>
                      <a:endParaRPr lang="ru-RU" sz="1200" b="0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670</a:t>
                      </a:r>
                      <a:endParaRPr lang="ru-RU" sz="1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100,0</a:t>
                      </a:r>
                      <a:endParaRPr lang="ru-RU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545</a:t>
                      </a:r>
                      <a:endParaRPr lang="ru-RU" sz="1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100,0</a:t>
                      </a:r>
                      <a:endParaRPr lang="ru-RU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99,6</a:t>
                      </a:r>
                      <a:endParaRPr lang="ru-RU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1215</a:t>
                      </a:r>
                      <a:endParaRPr lang="ru-RU" sz="1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99,8</a:t>
                      </a:r>
                      <a:endParaRPr lang="ru-RU" sz="12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extLst>
                  <a:ext uri="{0D108BD9-81ED-4DB2-BD59-A6C34878D82A}">
                    <a16:rowId xmlns:a16="http://schemas.microsoft.com/office/drawing/2014/main" val="3236729189"/>
                  </a:ext>
                </a:extLst>
              </a:tr>
              <a:tr h="14218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МБОУ ООШ № 12</a:t>
                      </a:r>
                      <a:endParaRPr lang="ru-RU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482</a:t>
                      </a:r>
                      <a:endParaRPr lang="ru-RU" sz="1200" b="0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477</a:t>
                      </a:r>
                      <a:endParaRPr lang="ru-RU" sz="1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100,0</a:t>
                      </a:r>
                      <a:endParaRPr lang="ru-RU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86</a:t>
                      </a:r>
                      <a:endParaRPr lang="ru-RU" sz="1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100,0</a:t>
                      </a:r>
                      <a:endParaRPr lang="ru-RU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100,0</a:t>
                      </a:r>
                      <a:endParaRPr lang="ru-RU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563</a:t>
                      </a:r>
                      <a:endParaRPr lang="ru-RU" sz="1200" b="0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100,0</a:t>
                      </a:r>
                      <a:endParaRPr lang="ru-RU" sz="12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extLst>
                  <a:ext uri="{0D108BD9-81ED-4DB2-BD59-A6C34878D82A}">
                    <a16:rowId xmlns:a16="http://schemas.microsoft.com/office/drawing/2014/main" val="693648376"/>
                  </a:ext>
                </a:extLst>
              </a:tr>
              <a:tr h="14218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МБОУ ООШ № 12 (</a:t>
                      </a:r>
                      <a:r>
                        <a:rPr lang="ru-RU" sz="1200" u="none" strike="noStrike" dirty="0" err="1">
                          <a:effectLst/>
                        </a:rPr>
                        <a:t>Зипуново</a:t>
                      </a:r>
                      <a:r>
                        <a:rPr lang="ru-RU" sz="1200" u="none" strike="noStrike" dirty="0">
                          <a:effectLst/>
                        </a:rPr>
                        <a:t>)</a:t>
                      </a:r>
                      <a:endParaRPr lang="ru-RU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98</a:t>
                      </a:r>
                      <a:endParaRPr lang="ru-RU" sz="1200" b="0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97</a:t>
                      </a:r>
                      <a:endParaRPr lang="ru-RU" sz="1200" b="0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0,0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0,0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97</a:t>
                      </a:r>
                      <a:endParaRPr lang="ru-RU" sz="1200" b="0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100,0</a:t>
                      </a:r>
                      <a:endParaRPr lang="ru-RU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159313"/>
                  </a:ext>
                </a:extLst>
              </a:tr>
              <a:tr h="14218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МБОУ СКОШИ ЧГО</a:t>
                      </a:r>
                      <a:endParaRPr lang="ru-RU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112</a:t>
                      </a:r>
                      <a:endParaRPr lang="ru-RU" sz="1200" b="0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112</a:t>
                      </a:r>
                      <a:endParaRPr lang="ru-RU" sz="1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100,0</a:t>
                      </a:r>
                      <a:endParaRPr lang="ru-RU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112</a:t>
                      </a:r>
                      <a:endParaRPr lang="ru-RU" sz="1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100,0</a:t>
                      </a:r>
                      <a:endParaRPr lang="ru-RU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100,0</a:t>
                      </a:r>
                      <a:endParaRPr lang="ru-RU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224</a:t>
                      </a:r>
                      <a:endParaRPr lang="ru-RU" sz="1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100,0</a:t>
                      </a:r>
                      <a:endParaRPr lang="ru-RU" sz="12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extLst>
                  <a:ext uri="{0D108BD9-81ED-4DB2-BD59-A6C34878D82A}">
                    <a16:rowId xmlns:a16="http://schemas.microsoft.com/office/drawing/2014/main" val="3620631434"/>
                  </a:ext>
                </a:extLst>
              </a:tr>
              <a:tr h="14218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МБОУ СКОШИ ЧГО (г. Чайковский)</a:t>
                      </a:r>
                      <a:endParaRPr lang="ru-RU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118</a:t>
                      </a:r>
                      <a:endParaRPr lang="ru-RU" sz="1200" b="0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118</a:t>
                      </a:r>
                      <a:endParaRPr lang="ru-RU" sz="1200" b="0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100,0</a:t>
                      </a:r>
                      <a:endParaRPr lang="ru-RU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118</a:t>
                      </a:r>
                      <a:endParaRPr lang="ru-RU" sz="1200" b="0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100,0</a:t>
                      </a:r>
                      <a:endParaRPr lang="ru-RU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100,0</a:t>
                      </a:r>
                      <a:endParaRPr lang="ru-RU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236</a:t>
                      </a:r>
                      <a:endParaRPr lang="ru-RU" sz="1200" b="0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100,0</a:t>
                      </a:r>
                      <a:endParaRPr lang="ru-RU" sz="12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extLst>
                  <a:ext uri="{0D108BD9-81ED-4DB2-BD59-A6C34878D82A}">
                    <a16:rowId xmlns:a16="http://schemas.microsoft.com/office/drawing/2014/main" val="2878592255"/>
                  </a:ext>
                </a:extLst>
              </a:tr>
              <a:tr h="14218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МБОУ СОШ № 1</a:t>
                      </a:r>
                      <a:endParaRPr lang="ru-RU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1198</a:t>
                      </a:r>
                      <a:endParaRPr lang="ru-RU" sz="1200" b="0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1198</a:t>
                      </a:r>
                      <a:endParaRPr lang="ru-RU" sz="1200" b="0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100,0</a:t>
                      </a:r>
                      <a:endParaRPr lang="ru-RU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0,0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0,0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1198</a:t>
                      </a:r>
                      <a:endParaRPr lang="ru-RU" sz="1200" b="0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100,0</a:t>
                      </a:r>
                      <a:endParaRPr lang="ru-RU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031801"/>
                  </a:ext>
                </a:extLst>
              </a:tr>
              <a:tr h="14218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МБОУ СОШ № 1 (с. </a:t>
                      </a:r>
                      <a:r>
                        <a:rPr lang="ru-RU" sz="1200" u="none" strike="noStrike" dirty="0" err="1">
                          <a:effectLst/>
                        </a:rPr>
                        <a:t>Вассята</a:t>
                      </a:r>
                      <a:r>
                        <a:rPr lang="ru-RU" sz="1200" u="none" strike="noStrike" dirty="0">
                          <a:effectLst/>
                        </a:rPr>
                        <a:t>)</a:t>
                      </a:r>
                      <a:endParaRPr lang="ru-RU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111</a:t>
                      </a:r>
                      <a:endParaRPr lang="ru-RU" sz="1200" b="0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111</a:t>
                      </a:r>
                      <a:endParaRPr lang="ru-RU" sz="1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100,0</a:t>
                      </a:r>
                      <a:endParaRPr lang="ru-RU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0,0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0,0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111</a:t>
                      </a:r>
                      <a:endParaRPr lang="ru-RU" sz="1200" b="0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100,0</a:t>
                      </a:r>
                      <a:endParaRPr lang="ru-RU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814087"/>
                  </a:ext>
                </a:extLst>
              </a:tr>
              <a:tr h="14218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МБОУ СОШ № 1(с. Ваньки)</a:t>
                      </a:r>
                      <a:endParaRPr lang="ru-RU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93</a:t>
                      </a:r>
                      <a:endParaRPr lang="ru-RU" sz="1200" b="0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93</a:t>
                      </a:r>
                      <a:endParaRPr lang="ru-RU" sz="1200" b="0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100,0</a:t>
                      </a:r>
                      <a:endParaRPr lang="ru-RU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20</a:t>
                      </a:r>
                      <a:endParaRPr lang="ru-RU" sz="1200" b="0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100,0</a:t>
                      </a:r>
                      <a:endParaRPr lang="ru-RU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113</a:t>
                      </a:r>
                      <a:endParaRPr lang="ru-RU" sz="1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100,0</a:t>
                      </a:r>
                      <a:endParaRPr lang="ru-RU" sz="12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extLst>
                  <a:ext uri="{0D108BD9-81ED-4DB2-BD59-A6C34878D82A}">
                    <a16:rowId xmlns:a16="http://schemas.microsoft.com/office/drawing/2014/main" val="1834030932"/>
                  </a:ext>
                </a:extLst>
              </a:tr>
              <a:tr h="14218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МБОУ СОШ № 11</a:t>
                      </a:r>
                      <a:endParaRPr lang="ru-RU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990</a:t>
                      </a:r>
                      <a:endParaRPr lang="ru-RU" sz="1200" b="0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990</a:t>
                      </a:r>
                      <a:endParaRPr lang="ru-RU" sz="1200" b="0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100,0</a:t>
                      </a:r>
                      <a:endParaRPr lang="ru-RU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351</a:t>
                      </a:r>
                      <a:endParaRPr lang="ru-RU" sz="1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100,0</a:t>
                      </a:r>
                      <a:endParaRPr lang="ru-RU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1341</a:t>
                      </a:r>
                      <a:endParaRPr lang="ru-RU" sz="1200" b="0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100,0</a:t>
                      </a:r>
                      <a:endParaRPr lang="ru-RU" sz="12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extLst>
                  <a:ext uri="{0D108BD9-81ED-4DB2-BD59-A6C34878D82A}">
                    <a16:rowId xmlns:a16="http://schemas.microsoft.com/office/drawing/2014/main" val="3535944521"/>
                  </a:ext>
                </a:extLst>
              </a:tr>
              <a:tr h="14218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МБОУ СОШ № 7</a:t>
                      </a:r>
                      <a:endParaRPr lang="ru-RU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1587</a:t>
                      </a:r>
                      <a:endParaRPr lang="ru-RU" sz="1200" b="0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1578</a:t>
                      </a:r>
                      <a:endParaRPr lang="ru-RU" sz="1200" b="0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99,9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100,0</a:t>
                      </a:r>
                      <a:endParaRPr lang="ru-RU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872</a:t>
                      </a:r>
                      <a:endParaRPr lang="ru-RU" sz="1200" b="0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100,0</a:t>
                      </a:r>
                      <a:endParaRPr lang="ru-RU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2450</a:t>
                      </a:r>
                      <a:endParaRPr lang="ru-RU" sz="1200" b="0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100,0</a:t>
                      </a:r>
                      <a:endParaRPr lang="ru-RU" sz="12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extLst>
                  <a:ext uri="{0D108BD9-81ED-4DB2-BD59-A6C34878D82A}">
                    <a16:rowId xmlns:a16="http://schemas.microsoft.com/office/drawing/2014/main" val="32770252"/>
                  </a:ext>
                </a:extLst>
              </a:tr>
              <a:tr h="14218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МБОУ СОШ № 8</a:t>
                      </a:r>
                      <a:endParaRPr lang="ru-RU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1526</a:t>
                      </a:r>
                      <a:endParaRPr lang="ru-RU" sz="1200" b="0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1522</a:t>
                      </a:r>
                      <a:endParaRPr lang="ru-RU" sz="1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100,0</a:t>
                      </a:r>
                      <a:endParaRPr lang="ru-RU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1316</a:t>
                      </a:r>
                      <a:endParaRPr lang="ru-RU" sz="1200" b="0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100,0</a:t>
                      </a:r>
                      <a:endParaRPr lang="ru-RU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2838</a:t>
                      </a:r>
                      <a:endParaRPr lang="ru-RU" sz="1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100,0</a:t>
                      </a:r>
                      <a:endParaRPr lang="ru-RU" sz="12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extLst>
                  <a:ext uri="{0D108BD9-81ED-4DB2-BD59-A6C34878D82A}">
                    <a16:rowId xmlns:a16="http://schemas.microsoft.com/office/drawing/2014/main" val="1304413256"/>
                  </a:ext>
                </a:extLst>
              </a:tr>
              <a:tr h="14218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МБОУ СОШ п. </a:t>
                      </a:r>
                      <a:r>
                        <a:rPr lang="ru-RU" sz="1200" u="none" strike="noStrike" dirty="0" err="1">
                          <a:effectLst/>
                        </a:rPr>
                        <a:t>Прикамский</a:t>
                      </a:r>
                      <a:endParaRPr lang="ru-RU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404</a:t>
                      </a:r>
                      <a:endParaRPr lang="ru-RU" sz="1200" b="0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385</a:t>
                      </a:r>
                      <a:endParaRPr lang="ru-RU" sz="1200" b="0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100,0</a:t>
                      </a:r>
                      <a:endParaRPr lang="ru-RU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382</a:t>
                      </a:r>
                      <a:endParaRPr lang="ru-RU" sz="1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100,0</a:t>
                      </a:r>
                      <a:endParaRPr lang="ru-RU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767</a:t>
                      </a:r>
                      <a:endParaRPr lang="ru-RU" sz="1200" b="0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100,0</a:t>
                      </a:r>
                      <a:endParaRPr lang="ru-RU" sz="12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extLst>
                  <a:ext uri="{0D108BD9-81ED-4DB2-BD59-A6C34878D82A}">
                    <a16:rowId xmlns:a16="http://schemas.microsoft.com/office/drawing/2014/main" val="3560650305"/>
                  </a:ext>
                </a:extLst>
              </a:tr>
              <a:tr h="14218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МБОУ СОШ п. </a:t>
                      </a:r>
                      <a:r>
                        <a:rPr lang="ru-RU" sz="1200" u="none" strike="noStrike" dirty="0" err="1">
                          <a:effectLst/>
                        </a:rPr>
                        <a:t>Прикамский</a:t>
                      </a:r>
                      <a:r>
                        <a:rPr lang="ru-RU" sz="1200" u="none" strike="noStrike" dirty="0">
                          <a:effectLst/>
                        </a:rPr>
                        <a:t> (с. Альняш)</a:t>
                      </a:r>
                      <a:endParaRPr lang="ru-RU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137</a:t>
                      </a:r>
                      <a:endParaRPr lang="ru-RU" sz="1200" b="0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137</a:t>
                      </a:r>
                      <a:endParaRPr lang="ru-RU" sz="1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100,0</a:t>
                      </a:r>
                      <a:endParaRPr lang="ru-RU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135</a:t>
                      </a:r>
                      <a:endParaRPr lang="ru-RU" sz="1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100,0</a:t>
                      </a:r>
                      <a:endParaRPr lang="ru-RU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272</a:t>
                      </a:r>
                      <a:endParaRPr lang="ru-RU" sz="1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100,0</a:t>
                      </a:r>
                      <a:endParaRPr lang="ru-RU" sz="12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extLst>
                  <a:ext uri="{0D108BD9-81ED-4DB2-BD59-A6C34878D82A}">
                    <a16:rowId xmlns:a16="http://schemas.microsoft.com/office/drawing/2014/main" val="2119969204"/>
                  </a:ext>
                </a:extLst>
              </a:tr>
              <a:tr h="14218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МБОУ СОШ п. </a:t>
                      </a:r>
                      <a:r>
                        <a:rPr lang="ru-RU" sz="1200" u="none" strike="noStrike" dirty="0" err="1">
                          <a:effectLst/>
                        </a:rPr>
                        <a:t>Прикамский</a:t>
                      </a:r>
                      <a:r>
                        <a:rPr lang="ru-RU" sz="1200" u="none" strike="noStrike" dirty="0">
                          <a:effectLst/>
                        </a:rPr>
                        <a:t> (с. Сосново)</a:t>
                      </a:r>
                      <a:endParaRPr lang="ru-RU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173</a:t>
                      </a:r>
                      <a:endParaRPr lang="ru-RU" sz="1200" b="0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171</a:t>
                      </a:r>
                      <a:endParaRPr lang="ru-RU" sz="1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100,0</a:t>
                      </a:r>
                      <a:endParaRPr lang="ru-RU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168</a:t>
                      </a:r>
                      <a:endParaRPr lang="ru-RU" sz="1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100,0</a:t>
                      </a:r>
                      <a:endParaRPr lang="ru-RU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339</a:t>
                      </a:r>
                      <a:endParaRPr lang="ru-RU" sz="1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100,0</a:t>
                      </a:r>
                      <a:endParaRPr lang="ru-RU" sz="12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extLst>
                  <a:ext uri="{0D108BD9-81ED-4DB2-BD59-A6C34878D82A}">
                    <a16:rowId xmlns:a16="http://schemas.microsoft.com/office/drawing/2014/main" val="3401093825"/>
                  </a:ext>
                </a:extLst>
              </a:tr>
              <a:tr h="14218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МБОУ СУВУ ООШОТ</a:t>
                      </a:r>
                      <a:endParaRPr lang="ru-RU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26</a:t>
                      </a:r>
                      <a:endParaRPr lang="ru-RU" sz="1200" b="0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26</a:t>
                      </a:r>
                      <a:endParaRPr lang="ru-RU" sz="1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100,0</a:t>
                      </a:r>
                      <a:endParaRPr lang="ru-RU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26</a:t>
                      </a:r>
                      <a:endParaRPr lang="ru-RU" sz="1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100,0</a:t>
                      </a:r>
                      <a:endParaRPr lang="ru-RU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52</a:t>
                      </a:r>
                      <a:endParaRPr lang="ru-RU" sz="1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100,0</a:t>
                      </a:r>
                      <a:endParaRPr lang="ru-RU" sz="12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extLst>
                  <a:ext uri="{0D108BD9-81ED-4DB2-BD59-A6C34878D82A}">
                    <a16:rowId xmlns:a16="http://schemas.microsoft.com/office/drawing/2014/main" val="570813005"/>
                  </a:ext>
                </a:extLst>
              </a:tr>
              <a:tr h="14218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МБОУ </a:t>
                      </a:r>
                      <a:r>
                        <a:rPr lang="ru-RU" sz="1200" u="none" strike="noStrike" dirty="0" err="1">
                          <a:effectLst/>
                        </a:rPr>
                        <a:t>Фокинская</a:t>
                      </a:r>
                      <a:r>
                        <a:rPr lang="ru-RU" sz="1200" u="none" strike="noStrike" dirty="0">
                          <a:effectLst/>
                        </a:rPr>
                        <a:t> СОШ</a:t>
                      </a:r>
                      <a:endParaRPr lang="ru-RU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726</a:t>
                      </a:r>
                      <a:endParaRPr lang="ru-RU" sz="1200" b="0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724</a:t>
                      </a:r>
                      <a:endParaRPr lang="ru-RU" sz="1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100,0</a:t>
                      </a:r>
                      <a:endParaRPr lang="ru-RU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714</a:t>
                      </a:r>
                      <a:endParaRPr lang="ru-RU" sz="1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100,0</a:t>
                      </a:r>
                      <a:endParaRPr lang="ru-RU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1438</a:t>
                      </a:r>
                      <a:endParaRPr lang="ru-RU" sz="1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100,0</a:t>
                      </a:r>
                      <a:endParaRPr lang="ru-RU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4" marR="5924" marT="5924" marB="0" anchor="ctr"/>
                </a:tc>
                <a:extLst>
                  <a:ext uri="{0D108BD9-81ED-4DB2-BD59-A6C34878D82A}">
                    <a16:rowId xmlns:a16="http://schemas.microsoft.com/office/drawing/2014/main" val="222367871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0EA3A10-5D7C-4807-B79F-3FEFF178BC8F}"/>
              </a:ext>
            </a:extLst>
          </p:cNvPr>
          <p:cNvSpPr txBox="1"/>
          <p:nvPr/>
        </p:nvSpPr>
        <p:spPr>
          <a:xfrm>
            <a:off x="0" y="-862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Анализ отчёта 24 из подсистемы «Аналитика и отчётность»</a:t>
            </a:r>
          </a:p>
        </p:txBody>
      </p:sp>
    </p:spTree>
    <p:extLst>
      <p:ext uri="{BB962C8B-B14F-4D97-AF65-F5344CB8AC3E}">
        <p14:creationId xmlns:p14="http://schemas.microsoft.com/office/powerpoint/2010/main" val="22817430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11277</TotalTime>
  <Words>4828</Words>
  <Application>Microsoft Office PowerPoint</Application>
  <PresentationFormat>Широкоэкранный</PresentationFormat>
  <Paragraphs>2423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Тема Office</vt:lpstr>
      <vt:lpstr>     Подведение итогов работы  в ЭПОС.Школа  за ноябрь  2021-22 уч.г. </vt:lpstr>
      <vt:lpstr>Презентация PowerPoint</vt:lpstr>
      <vt:lpstr>Презентация PowerPoint</vt:lpstr>
      <vt:lpstr>Презентация PowerPoint</vt:lpstr>
      <vt:lpstr>Презентация PowerPoint</vt:lpstr>
      <vt:lpstr>Вступление в силу с 1 ноября 2021г. нового приказа  Министерства образования и науки Пермского края от 27.09.2021г.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Мониторинг активности регистрации учителей в ЭПОС – ноябрь 2021г.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Половникова Екатерина Юрьевна</dc:creator>
  <cp:lastModifiedBy>Половникова Екатерина Юрьевна</cp:lastModifiedBy>
  <cp:revision>27</cp:revision>
  <dcterms:created xsi:type="dcterms:W3CDTF">2021-10-15T06:15:57Z</dcterms:created>
  <dcterms:modified xsi:type="dcterms:W3CDTF">2021-12-21T07:01:50Z</dcterms:modified>
</cp:coreProperties>
</file>